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5" r:id="rId4"/>
    <p:sldId id="296" r:id="rId5"/>
    <p:sldId id="266" r:id="rId6"/>
    <p:sldId id="267" r:id="rId7"/>
    <p:sldId id="268" r:id="rId8"/>
    <p:sldId id="269" r:id="rId9"/>
    <p:sldId id="270" r:id="rId10"/>
    <p:sldId id="271" r:id="rId11"/>
    <p:sldId id="272" r:id="rId12"/>
    <p:sldId id="273" r:id="rId13"/>
    <p:sldId id="299" r:id="rId14"/>
    <p:sldId id="306" r:id="rId15"/>
    <p:sldId id="260" r:id="rId16"/>
    <p:sldId id="274" r:id="rId17"/>
    <p:sldId id="275" r:id="rId18"/>
    <p:sldId id="276" r:id="rId19"/>
    <p:sldId id="281" r:id="rId20"/>
    <p:sldId id="280" r:id="rId21"/>
    <p:sldId id="279" r:id="rId22"/>
    <p:sldId id="278" r:id="rId23"/>
    <p:sldId id="277" r:id="rId24"/>
    <p:sldId id="265" r:id="rId25"/>
    <p:sldId id="288" r:id="rId26"/>
    <p:sldId id="289" r:id="rId27"/>
    <p:sldId id="290" r:id="rId28"/>
    <p:sldId id="291" r:id="rId29"/>
    <p:sldId id="264" r:id="rId30"/>
    <p:sldId id="297" r:id="rId31"/>
    <p:sldId id="261" r:id="rId32"/>
    <p:sldId id="282" r:id="rId33"/>
    <p:sldId id="283" r:id="rId34"/>
    <p:sldId id="284" r:id="rId35"/>
    <p:sldId id="307" r:id="rId36"/>
    <p:sldId id="262" r:id="rId37"/>
    <p:sldId id="285" r:id="rId38"/>
    <p:sldId id="286" r:id="rId39"/>
    <p:sldId id="287" r:id="rId40"/>
    <p:sldId id="263" r:id="rId41"/>
    <p:sldId id="292" r:id="rId42"/>
    <p:sldId id="293" r:id="rId43"/>
    <p:sldId id="309" r:id="rId44"/>
    <p:sldId id="302" r:id="rId45"/>
    <p:sldId id="303" r:id="rId46"/>
    <p:sldId id="304" r:id="rId47"/>
    <p:sldId id="308" r:id="rId48"/>
    <p:sldId id="294" r:id="rId4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án Arsuaga" initials="AA" lastIdx="1" clrIdx="0">
    <p:extLst>
      <p:ext uri="{19B8F6BF-5375-455C-9EA6-DF929625EA0E}">
        <p15:presenceInfo xmlns:p15="http://schemas.microsoft.com/office/powerpoint/2012/main" userId="f37bce725d7783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AEC38-CE24-45DF-A972-A41A199704FD}" v="4" dt="2019-10-01T10:56:06.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8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CAAEC38-CE24-45DF-A972-A41A199704FD}"/>
    <pc:docChg chg="modSld">
      <pc:chgData name="" userId="" providerId="" clId="Web-{DCAAEC38-CE24-45DF-A972-A41A199704FD}" dt="2019-10-01T10:56:04.769" v="2" actId="20577"/>
      <pc:docMkLst>
        <pc:docMk/>
      </pc:docMkLst>
      <pc:sldChg chg="modSp">
        <pc:chgData name="" userId="" providerId="" clId="Web-{DCAAEC38-CE24-45DF-A972-A41A199704FD}" dt="2019-10-01T10:56:04.769" v="2" actId="20577"/>
        <pc:sldMkLst>
          <pc:docMk/>
          <pc:sldMk cId="2104801021" sldId="309"/>
        </pc:sldMkLst>
        <pc:spChg chg="mod">
          <ac:chgData name="" userId="" providerId="" clId="Web-{DCAAEC38-CE24-45DF-A972-A41A199704FD}" dt="2019-10-01T10:56:04.769" v="2" actId="20577"/>
          <ac:spMkLst>
            <pc:docMk/>
            <pc:sldMk cId="2104801021" sldId="309"/>
            <ac:spMk id="5" creationId="{C7AFE789-DAC7-4DF7-8662-91A3FE49CDC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10T20:29:22.591" idx="1">
    <p:pos x="10" y="10"/>
    <p:text/>
    <p:extLst>
      <p:ext uri="{C676402C-5697-4E1C-873F-D02D1690AC5C}">
        <p15:threadingInfo xmlns:p15="http://schemas.microsoft.com/office/powerpoint/2012/main" timeZoneBias="-12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 Target="../slides/slide34.xml"/><Relationship Id="rId7" Type="http://schemas.openxmlformats.org/officeDocument/2006/relationships/image" Target="../media/image53.svg"/><Relationship Id="rId2" Type="http://schemas.openxmlformats.org/officeDocument/2006/relationships/slide" Target="../slides/slide33.xml"/><Relationship Id="rId1" Type="http://schemas.openxmlformats.org/officeDocument/2006/relationships/slide" Target="../slides/slide3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diagrams/_rels/data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 Target="../slides/slide39.xml"/><Relationship Id="rId7" Type="http://schemas.openxmlformats.org/officeDocument/2006/relationships/image" Target="../media/image65.svg"/><Relationship Id="rId2" Type="http://schemas.openxmlformats.org/officeDocument/2006/relationships/slide" Target="../slides/slide38.xml"/><Relationship Id="rId1" Type="http://schemas.openxmlformats.org/officeDocument/2006/relationships/slide" Target="../slides/slide3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FFDBD-1CDB-47E4-8E45-BF8B3DE9B2F5}" type="doc">
      <dgm:prSet loTypeId="urn:microsoft.com/office/officeart/2009/layout/CircleArrowProcess" loCatId="cycle" qsTypeId="urn:microsoft.com/office/officeart/2005/8/quickstyle/simple1" qsCatId="simple" csTypeId="urn:microsoft.com/office/officeart/2005/8/colors/accent0_2" csCatId="mainScheme" phldr="1"/>
      <dgm:spPr/>
      <dgm:t>
        <a:bodyPr/>
        <a:lstStyle/>
        <a:p>
          <a:endParaRPr lang="es-ES"/>
        </a:p>
      </dgm:t>
    </dgm:pt>
    <dgm:pt modelId="{B0F21BFF-A070-45AF-BD08-3059F1D3DB8F}">
      <dgm:prSet phldrT="[Texto]"/>
      <dgm:spPr/>
      <dgm:t>
        <a:bodyPr/>
        <a:lstStyle/>
        <a:p>
          <a:r>
            <a:rPr lang="es-ES" dirty="0">
              <a:solidFill>
                <a:schemeClr val="bg1"/>
              </a:solidFill>
            </a:rPr>
            <a:t>DESARROLLO DE AUDITORÍAS</a:t>
          </a:r>
        </a:p>
      </dgm:t>
    </dgm:pt>
    <dgm:pt modelId="{A8AAEFF1-532C-4253-97C9-9BAB9275AB7E}" type="parTrans" cxnId="{F442849C-CB66-462E-A1E1-FFF5C561694D}">
      <dgm:prSet/>
      <dgm:spPr/>
      <dgm:t>
        <a:bodyPr/>
        <a:lstStyle/>
        <a:p>
          <a:endParaRPr lang="es-ES">
            <a:solidFill>
              <a:schemeClr val="bg1"/>
            </a:solidFill>
          </a:endParaRPr>
        </a:p>
      </dgm:t>
    </dgm:pt>
    <dgm:pt modelId="{707ED003-7DF4-4C5E-863B-1F1F1204CA8B}" type="sibTrans" cxnId="{F442849C-CB66-462E-A1E1-FFF5C561694D}">
      <dgm:prSet/>
      <dgm:spPr/>
      <dgm:t>
        <a:bodyPr/>
        <a:lstStyle/>
        <a:p>
          <a:endParaRPr lang="es-ES">
            <a:solidFill>
              <a:schemeClr val="bg1"/>
            </a:solidFill>
          </a:endParaRPr>
        </a:p>
      </dgm:t>
    </dgm:pt>
    <dgm:pt modelId="{C6D3F793-DED4-479C-BEDB-C520EF09491B}">
      <dgm:prSet phldrT="[Texto]"/>
      <dgm:spPr/>
      <dgm:t>
        <a:bodyPr/>
        <a:lstStyle/>
        <a:p>
          <a:r>
            <a:rPr lang="es-ES" dirty="0">
              <a:solidFill>
                <a:schemeClr val="bg1"/>
              </a:solidFill>
            </a:rPr>
            <a:t>PROPUESTA DE MEDIDAS CORRECTORAS</a:t>
          </a:r>
        </a:p>
      </dgm:t>
    </dgm:pt>
    <dgm:pt modelId="{0F8B2352-28B9-47B6-948F-6A46852E85BC}" type="parTrans" cxnId="{AC740233-7BAC-4B5D-BB52-1F7B6B9777C5}">
      <dgm:prSet/>
      <dgm:spPr/>
      <dgm:t>
        <a:bodyPr/>
        <a:lstStyle/>
        <a:p>
          <a:endParaRPr lang="es-ES">
            <a:solidFill>
              <a:schemeClr val="bg1"/>
            </a:solidFill>
          </a:endParaRPr>
        </a:p>
      </dgm:t>
    </dgm:pt>
    <dgm:pt modelId="{5D1091DA-FCE2-4A33-83C8-FC398A39EA17}" type="sibTrans" cxnId="{AC740233-7BAC-4B5D-BB52-1F7B6B9777C5}">
      <dgm:prSet/>
      <dgm:spPr/>
      <dgm:t>
        <a:bodyPr/>
        <a:lstStyle/>
        <a:p>
          <a:endParaRPr lang="es-ES">
            <a:solidFill>
              <a:schemeClr val="bg1"/>
            </a:solidFill>
          </a:endParaRPr>
        </a:p>
      </dgm:t>
    </dgm:pt>
    <dgm:pt modelId="{22A8CC77-2083-49D4-9C8A-CFFCD305FC37}">
      <dgm:prSet phldrT="[Texto]"/>
      <dgm:spPr/>
      <dgm:t>
        <a:bodyPr/>
        <a:lstStyle/>
        <a:p>
          <a:r>
            <a:rPr lang="es-ES" dirty="0">
              <a:solidFill>
                <a:schemeClr val="bg1"/>
              </a:solidFill>
            </a:rPr>
            <a:t>FORMACIÓN DIRIGIDA AL CUMPLIMIENTO DE BUENAS PRÁCTICAS </a:t>
          </a:r>
        </a:p>
      </dgm:t>
    </dgm:pt>
    <dgm:pt modelId="{A2D21D66-6E8D-4313-B1DD-93704B496099}" type="parTrans" cxnId="{C2618334-5A32-4EA2-B3A0-DF27EEE47451}">
      <dgm:prSet/>
      <dgm:spPr/>
      <dgm:t>
        <a:bodyPr/>
        <a:lstStyle/>
        <a:p>
          <a:endParaRPr lang="es-ES">
            <a:solidFill>
              <a:schemeClr val="bg1"/>
            </a:solidFill>
          </a:endParaRPr>
        </a:p>
      </dgm:t>
    </dgm:pt>
    <dgm:pt modelId="{3AE125AD-7E68-4AEC-A520-6484910B1E8F}" type="sibTrans" cxnId="{C2618334-5A32-4EA2-B3A0-DF27EEE47451}">
      <dgm:prSet/>
      <dgm:spPr/>
      <dgm:t>
        <a:bodyPr/>
        <a:lstStyle/>
        <a:p>
          <a:endParaRPr lang="es-ES">
            <a:solidFill>
              <a:schemeClr val="bg1"/>
            </a:solidFill>
          </a:endParaRPr>
        </a:p>
      </dgm:t>
    </dgm:pt>
    <dgm:pt modelId="{3A8477FF-C9E2-459C-866A-FD5571E1E48D}" type="pres">
      <dgm:prSet presAssocID="{41BFFDBD-1CDB-47E4-8E45-BF8B3DE9B2F5}" presName="Name0" presStyleCnt="0">
        <dgm:presLayoutVars>
          <dgm:chMax val="7"/>
          <dgm:chPref val="7"/>
          <dgm:dir/>
          <dgm:animLvl val="lvl"/>
        </dgm:presLayoutVars>
      </dgm:prSet>
      <dgm:spPr/>
    </dgm:pt>
    <dgm:pt modelId="{E57F0FC5-6F28-453B-AC06-9843D36DD7F4}" type="pres">
      <dgm:prSet presAssocID="{B0F21BFF-A070-45AF-BD08-3059F1D3DB8F}" presName="Accent1" presStyleCnt="0"/>
      <dgm:spPr/>
    </dgm:pt>
    <dgm:pt modelId="{0825E391-5C1E-4DA9-92A7-34EF9ED2E2EE}" type="pres">
      <dgm:prSet presAssocID="{B0F21BFF-A070-45AF-BD08-3059F1D3DB8F}" presName="Accent" presStyleLbl="node1" presStyleIdx="0" presStyleCnt="3"/>
      <dgm:spPr/>
    </dgm:pt>
    <dgm:pt modelId="{BB7960F9-29AE-434A-9EB7-9F2AA0601902}" type="pres">
      <dgm:prSet presAssocID="{B0F21BFF-A070-45AF-BD08-3059F1D3DB8F}" presName="Parent1" presStyleLbl="revTx" presStyleIdx="0" presStyleCnt="3">
        <dgm:presLayoutVars>
          <dgm:chMax val="1"/>
          <dgm:chPref val="1"/>
          <dgm:bulletEnabled val="1"/>
        </dgm:presLayoutVars>
      </dgm:prSet>
      <dgm:spPr/>
    </dgm:pt>
    <dgm:pt modelId="{2116AA7F-DF02-4086-A5F4-526FF188FB89}" type="pres">
      <dgm:prSet presAssocID="{C6D3F793-DED4-479C-BEDB-C520EF09491B}" presName="Accent2" presStyleCnt="0"/>
      <dgm:spPr/>
    </dgm:pt>
    <dgm:pt modelId="{C71F577F-F979-4E21-8490-C106AD75A622}" type="pres">
      <dgm:prSet presAssocID="{C6D3F793-DED4-479C-BEDB-C520EF09491B}" presName="Accent" presStyleLbl="node1" presStyleIdx="1" presStyleCnt="3"/>
      <dgm:spPr/>
    </dgm:pt>
    <dgm:pt modelId="{4593EFAA-916F-48FC-9435-9B9232B770ED}" type="pres">
      <dgm:prSet presAssocID="{C6D3F793-DED4-479C-BEDB-C520EF09491B}" presName="Parent2" presStyleLbl="revTx" presStyleIdx="1" presStyleCnt="3">
        <dgm:presLayoutVars>
          <dgm:chMax val="1"/>
          <dgm:chPref val="1"/>
          <dgm:bulletEnabled val="1"/>
        </dgm:presLayoutVars>
      </dgm:prSet>
      <dgm:spPr/>
    </dgm:pt>
    <dgm:pt modelId="{8F4C241F-C95E-44FE-8E40-F2ED820D82AE}" type="pres">
      <dgm:prSet presAssocID="{22A8CC77-2083-49D4-9C8A-CFFCD305FC37}" presName="Accent3" presStyleCnt="0"/>
      <dgm:spPr/>
    </dgm:pt>
    <dgm:pt modelId="{D692C89F-6B0A-46EB-B6E0-BCA22B1D00E9}" type="pres">
      <dgm:prSet presAssocID="{22A8CC77-2083-49D4-9C8A-CFFCD305FC37}" presName="Accent" presStyleLbl="node1" presStyleIdx="2" presStyleCnt="3"/>
      <dgm:spPr/>
    </dgm:pt>
    <dgm:pt modelId="{128099E1-0971-4373-8A59-AA791B926896}" type="pres">
      <dgm:prSet presAssocID="{22A8CC77-2083-49D4-9C8A-CFFCD305FC37}" presName="Parent3" presStyleLbl="revTx" presStyleIdx="2" presStyleCnt="3">
        <dgm:presLayoutVars>
          <dgm:chMax val="1"/>
          <dgm:chPref val="1"/>
          <dgm:bulletEnabled val="1"/>
        </dgm:presLayoutVars>
      </dgm:prSet>
      <dgm:spPr/>
    </dgm:pt>
  </dgm:ptLst>
  <dgm:cxnLst>
    <dgm:cxn modelId="{AC740233-7BAC-4B5D-BB52-1F7B6B9777C5}" srcId="{41BFFDBD-1CDB-47E4-8E45-BF8B3DE9B2F5}" destId="{C6D3F793-DED4-479C-BEDB-C520EF09491B}" srcOrd="1" destOrd="0" parTransId="{0F8B2352-28B9-47B6-948F-6A46852E85BC}" sibTransId="{5D1091DA-FCE2-4A33-83C8-FC398A39EA17}"/>
    <dgm:cxn modelId="{C2618334-5A32-4EA2-B3A0-DF27EEE47451}" srcId="{41BFFDBD-1CDB-47E4-8E45-BF8B3DE9B2F5}" destId="{22A8CC77-2083-49D4-9C8A-CFFCD305FC37}" srcOrd="2" destOrd="0" parTransId="{A2D21D66-6E8D-4313-B1DD-93704B496099}" sibTransId="{3AE125AD-7E68-4AEC-A520-6484910B1E8F}"/>
    <dgm:cxn modelId="{984A5641-BD99-49CA-8D7B-4E06E043B8E2}" type="presOf" srcId="{41BFFDBD-1CDB-47E4-8E45-BF8B3DE9B2F5}" destId="{3A8477FF-C9E2-459C-866A-FD5571E1E48D}" srcOrd="0" destOrd="0" presId="urn:microsoft.com/office/officeart/2009/layout/CircleArrowProcess"/>
    <dgm:cxn modelId="{3A72BE58-F560-4A16-A17D-49306F1CB0E7}" type="presOf" srcId="{B0F21BFF-A070-45AF-BD08-3059F1D3DB8F}" destId="{BB7960F9-29AE-434A-9EB7-9F2AA0601902}" srcOrd="0" destOrd="0" presId="urn:microsoft.com/office/officeart/2009/layout/CircleArrowProcess"/>
    <dgm:cxn modelId="{9EC9DB9A-1EB2-4B7B-96C3-08A1E6F7B268}" type="presOf" srcId="{C6D3F793-DED4-479C-BEDB-C520EF09491B}" destId="{4593EFAA-916F-48FC-9435-9B9232B770ED}" srcOrd="0" destOrd="0" presId="urn:microsoft.com/office/officeart/2009/layout/CircleArrowProcess"/>
    <dgm:cxn modelId="{F442849C-CB66-462E-A1E1-FFF5C561694D}" srcId="{41BFFDBD-1CDB-47E4-8E45-BF8B3DE9B2F5}" destId="{B0F21BFF-A070-45AF-BD08-3059F1D3DB8F}" srcOrd="0" destOrd="0" parTransId="{A8AAEFF1-532C-4253-97C9-9BAB9275AB7E}" sibTransId="{707ED003-7DF4-4C5E-863B-1F1F1204CA8B}"/>
    <dgm:cxn modelId="{CD2AC8DC-3AEE-4E3E-8BC2-586EEAFBF5F6}" type="presOf" srcId="{22A8CC77-2083-49D4-9C8A-CFFCD305FC37}" destId="{128099E1-0971-4373-8A59-AA791B926896}" srcOrd="0" destOrd="0" presId="urn:microsoft.com/office/officeart/2009/layout/CircleArrowProcess"/>
    <dgm:cxn modelId="{5F91878D-3478-49F7-9951-63C362886828}" type="presParOf" srcId="{3A8477FF-C9E2-459C-866A-FD5571E1E48D}" destId="{E57F0FC5-6F28-453B-AC06-9843D36DD7F4}" srcOrd="0" destOrd="0" presId="urn:microsoft.com/office/officeart/2009/layout/CircleArrowProcess"/>
    <dgm:cxn modelId="{423B7502-8D3D-4523-9187-69FEC25422B6}" type="presParOf" srcId="{E57F0FC5-6F28-453B-AC06-9843D36DD7F4}" destId="{0825E391-5C1E-4DA9-92A7-34EF9ED2E2EE}" srcOrd="0" destOrd="0" presId="urn:microsoft.com/office/officeart/2009/layout/CircleArrowProcess"/>
    <dgm:cxn modelId="{10E1AA9A-66E3-438A-80BF-B9ECF6D06A0F}" type="presParOf" srcId="{3A8477FF-C9E2-459C-866A-FD5571E1E48D}" destId="{BB7960F9-29AE-434A-9EB7-9F2AA0601902}" srcOrd="1" destOrd="0" presId="urn:microsoft.com/office/officeart/2009/layout/CircleArrowProcess"/>
    <dgm:cxn modelId="{A28DDEC6-1AC5-4C6D-8B50-BD7303A01385}" type="presParOf" srcId="{3A8477FF-C9E2-459C-866A-FD5571E1E48D}" destId="{2116AA7F-DF02-4086-A5F4-526FF188FB89}" srcOrd="2" destOrd="0" presId="urn:microsoft.com/office/officeart/2009/layout/CircleArrowProcess"/>
    <dgm:cxn modelId="{0182728B-4F91-4AE4-9627-3D883E4474CF}" type="presParOf" srcId="{2116AA7F-DF02-4086-A5F4-526FF188FB89}" destId="{C71F577F-F979-4E21-8490-C106AD75A622}" srcOrd="0" destOrd="0" presId="urn:microsoft.com/office/officeart/2009/layout/CircleArrowProcess"/>
    <dgm:cxn modelId="{AA3B0F37-78DB-4BE1-9A24-66261D42D9CF}" type="presParOf" srcId="{3A8477FF-C9E2-459C-866A-FD5571E1E48D}" destId="{4593EFAA-916F-48FC-9435-9B9232B770ED}" srcOrd="3" destOrd="0" presId="urn:microsoft.com/office/officeart/2009/layout/CircleArrowProcess"/>
    <dgm:cxn modelId="{A5235B0F-8D0F-4644-8F96-FE3AF7FBE80A}" type="presParOf" srcId="{3A8477FF-C9E2-459C-866A-FD5571E1E48D}" destId="{8F4C241F-C95E-44FE-8E40-F2ED820D82AE}" srcOrd="4" destOrd="0" presId="urn:microsoft.com/office/officeart/2009/layout/CircleArrowProcess"/>
    <dgm:cxn modelId="{96B285F4-0BE0-4C36-B5F6-2DF1D988E65B}" type="presParOf" srcId="{8F4C241F-C95E-44FE-8E40-F2ED820D82AE}" destId="{D692C89F-6B0A-46EB-B6E0-BCA22B1D00E9}" srcOrd="0" destOrd="0" presId="urn:microsoft.com/office/officeart/2009/layout/CircleArrowProcess"/>
    <dgm:cxn modelId="{A182D161-75F1-4DA2-8ABD-05ABCB8579CD}" type="presParOf" srcId="{3A8477FF-C9E2-459C-866A-FD5571E1E48D}" destId="{128099E1-0971-4373-8A59-AA791B92689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09C5D-2533-4C5B-9C91-C31F5F645C9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2062BEF-D791-4772-94DC-016576A3EDB3}">
      <dgm:prSet/>
      <dgm:spPr/>
      <dgm:t>
        <a:bodyPr/>
        <a:lstStyle/>
        <a:p>
          <a:r>
            <a:rPr lang="es-ES"/>
            <a:t>Metodología para desarrollar negocios y productos. La metodología apunta a acortar los ciclos de desarrollo de productos adoptando una combinación de experimentación impulsada por hipótesis para medir el progreso, lanzamientos de productos iterativos para ganar valiosa retroalimentación de los clientes y aprendizaje validado para medir cuánto se ha aprendido.</a:t>
          </a:r>
          <a:endParaRPr lang="en-US"/>
        </a:p>
      </dgm:t>
    </dgm:pt>
    <dgm:pt modelId="{A7055FDF-FD7B-429C-89D7-862ECA543B3B}" type="parTrans" cxnId="{5AE49EE6-EEFF-459E-90C7-9C3D5727B964}">
      <dgm:prSet/>
      <dgm:spPr/>
      <dgm:t>
        <a:bodyPr/>
        <a:lstStyle/>
        <a:p>
          <a:endParaRPr lang="en-US"/>
        </a:p>
      </dgm:t>
    </dgm:pt>
    <dgm:pt modelId="{80D63B1B-B794-4C1B-8BB4-9EDE99742A3F}" type="sibTrans" cxnId="{5AE49EE6-EEFF-459E-90C7-9C3D5727B964}">
      <dgm:prSet/>
      <dgm:spPr/>
      <dgm:t>
        <a:bodyPr/>
        <a:lstStyle/>
        <a:p>
          <a:endParaRPr lang="en-US"/>
        </a:p>
      </dgm:t>
    </dgm:pt>
    <dgm:pt modelId="{F9F08A5C-6A3A-4EE1-AE30-B9E48F8A2086}">
      <dgm:prSet/>
      <dgm:spPr/>
      <dgm:t>
        <a:bodyPr/>
        <a:lstStyle/>
        <a:p>
          <a:r>
            <a:rPr lang="es-ES"/>
            <a:t>La hipótesis central de la metodología lean startup es que si las compañías startups invierten su tiempo en productos o servicios de construcción iterativa para satisfacer las necesidades de los primeros clientes, pueden reducir los riesgos de mercado y evitar la necesidad de grandes cantidades de financiación inicial o grandes gastos para lanzar un producto.</a:t>
          </a:r>
          <a:endParaRPr lang="en-US"/>
        </a:p>
      </dgm:t>
    </dgm:pt>
    <dgm:pt modelId="{925BF6DB-0EC8-4552-8E3F-15D1617FE2CC}" type="parTrans" cxnId="{9414C2BF-0F93-491F-B640-75BAE3453CA9}">
      <dgm:prSet/>
      <dgm:spPr/>
      <dgm:t>
        <a:bodyPr/>
        <a:lstStyle/>
        <a:p>
          <a:endParaRPr lang="en-US"/>
        </a:p>
      </dgm:t>
    </dgm:pt>
    <dgm:pt modelId="{F443C1ED-467B-471A-A7CF-5D7FA75DF7CC}" type="sibTrans" cxnId="{9414C2BF-0F93-491F-B640-75BAE3453CA9}">
      <dgm:prSet/>
      <dgm:spPr/>
      <dgm:t>
        <a:bodyPr/>
        <a:lstStyle/>
        <a:p>
          <a:endParaRPr lang="en-US"/>
        </a:p>
      </dgm:t>
    </dgm:pt>
    <dgm:pt modelId="{13CFCFC7-EE33-4C8B-ABBE-E8C94EA7C5D6}" type="pres">
      <dgm:prSet presAssocID="{55009C5D-2533-4C5B-9C91-C31F5F645C9A}" presName="hierChild1" presStyleCnt="0">
        <dgm:presLayoutVars>
          <dgm:chPref val="1"/>
          <dgm:dir/>
          <dgm:animOne val="branch"/>
          <dgm:animLvl val="lvl"/>
          <dgm:resizeHandles/>
        </dgm:presLayoutVars>
      </dgm:prSet>
      <dgm:spPr/>
    </dgm:pt>
    <dgm:pt modelId="{2FB9DB49-C7A6-4759-B8FC-3485210D1826}" type="pres">
      <dgm:prSet presAssocID="{C2062BEF-D791-4772-94DC-016576A3EDB3}" presName="hierRoot1" presStyleCnt="0"/>
      <dgm:spPr/>
    </dgm:pt>
    <dgm:pt modelId="{407659CA-680F-43A6-BA67-FFD6A9CB90BA}" type="pres">
      <dgm:prSet presAssocID="{C2062BEF-D791-4772-94DC-016576A3EDB3}" presName="composite" presStyleCnt="0"/>
      <dgm:spPr/>
    </dgm:pt>
    <dgm:pt modelId="{964D9F67-2C87-47F5-AA08-2E1A9589BB6F}" type="pres">
      <dgm:prSet presAssocID="{C2062BEF-D791-4772-94DC-016576A3EDB3}" presName="background" presStyleLbl="node0" presStyleIdx="0" presStyleCnt="2"/>
      <dgm:spPr/>
    </dgm:pt>
    <dgm:pt modelId="{F14AECD4-7FDB-400B-8D5D-6D0CDC5792B3}" type="pres">
      <dgm:prSet presAssocID="{C2062BEF-D791-4772-94DC-016576A3EDB3}" presName="text" presStyleLbl="fgAcc0" presStyleIdx="0" presStyleCnt="2">
        <dgm:presLayoutVars>
          <dgm:chPref val="3"/>
        </dgm:presLayoutVars>
      </dgm:prSet>
      <dgm:spPr/>
    </dgm:pt>
    <dgm:pt modelId="{BD1830E1-9551-4A9E-9856-79A20097BE98}" type="pres">
      <dgm:prSet presAssocID="{C2062BEF-D791-4772-94DC-016576A3EDB3}" presName="hierChild2" presStyleCnt="0"/>
      <dgm:spPr/>
    </dgm:pt>
    <dgm:pt modelId="{FE125F28-FB9F-4810-9490-C24CE9FD8357}" type="pres">
      <dgm:prSet presAssocID="{F9F08A5C-6A3A-4EE1-AE30-B9E48F8A2086}" presName="hierRoot1" presStyleCnt="0"/>
      <dgm:spPr/>
    </dgm:pt>
    <dgm:pt modelId="{8B651608-553D-42D9-865B-D2411F99144F}" type="pres">
      <dgm:prSet presAssocID="{F9F08A5C-6A3A-4EE1-AE30-B9E48F8A2086}" presName="composite" presStyleCnt="0"/>
      <dgm:spPr/>
    </dgm:pt>
    <dgm:pt modelId="{64CB2F11-E16D-47E6-8E66-0FA7368991D2}" type="pres">
      <dgm:prSet presAssocID="{F9F08A5C-6A3A-4EE1-AE30-B9E48F8A2086}" presName="background" presStyleLbl="node0" presStyleIdx="1" presStyleCnt="2"/>
      <dgm:spPr/>
    </dgm:pt>
    <dgm:pt modelId="{17B7CF2A-BB34-472A-A6F5-6A834CC98568}" type="pres">
      <dgm:prSet presAssocID="{F9F08A5C-6A3A-4EE1-AE30-B9E48F8A2086}" presName="text" presStyleLbl="fgAcc0" presStyleIdx="1" presStyleCnt="2">
        <dgm:presLayoutVars>
          <dgm:chPref val="3"/>
        </dgm:presLayoutVars>
      </dgm:prSet>
      <dgm:spPr/>
    </dgm:pt>
    <dgm:pt modelId="{26A50B2D-05AF-4074-BFA4-CAC1E5499F7F}" type="pres">
      <dgm:prSet presAssocID="{F9F08A5C-6A3A-4EE1-AE30-B9E48F8A2086}" presName="hierChild2" presStyleCnt="0"/>
      <dgm:spPr/>
    </dgm:pt>
  </dgm:ptLst>
  <dgm:cxnLst>
    <dgm:cxn modelId="{E771EF11-8609-4658-AB84-40451CE3AEF3}" type="presOf" srcId="{55009C5D-2533-4C5B-9C91-C31F5F645C9A}" destId="{13CFCFC7-EE33-4C8B-ABBE-E8C94EA7C5D6}" srcOrd="0" destOrd="0" presId="urn:microsoft.com/office/officeart/2005/8/layout/hierarchy1"/>
    <dgm:cxn modelId="{8B3E9D36-75E5-41C7-9ED5-5F292052BF75}" type="presOf" srcId="{F9F08A5C-6A3A-4EE1-AE30-B9E48F8A2086}" destId="{17B7CF2A-BB34-472A-A6F5-6A834CC98568}" srcOrd="0" destOrd="0" presId="urn:microsoft.com/office/officeart/2005/8/layout/hierarchy1"/>
    <dgm:cxn modelId="{19419B87-0582-4E7A-AD0D-35CD96E5297E}" type="presOf" srcId="{C2062BEF-D791-4772-94DC-016576A3EDB3}" destId="{F14AECD4-7FDB-400B-8D5D-6D0CDC5792B3}" srcOrd="0" destOrd="0" presId="urn:microsoft.com/office/officeart/2005/8/layout/hierarchy1"/>
    <dgm:cxn modelId="{9414C2BF-0F93-491F-B640-75BAE3453CA9}" srcId="{55009C5D-2533-4C5B-9C91-C31F5F645C9A}" destId="{F9F08A5C-6A3A-4EE1-AE30-B9E48F8A2086}" srcOrd="1" destOrd="0" parTransId="{925BF6DB-0EC8-4552-8E3F-15D1617FE2CC}" sibTransId="{F443C1ED-467B-471A-A7CF-5D7FA75DF7CC}"/>
    <dgm:cxn modelId="{5AE49EE6-EEFF-459E-90C7-9C3D5727B964}" srcId="{55009C5D-2533-4C5B-9C91-C31F5F645C9A}" destId="{C2062BEF-D791-4772-94DC-016576A3EDB3}" srcOrd="0" destOrd="0" parTransId="{A7055FDF-FD7B-429C-89D7-862ECA543B3B}" sibTransId="{80D63B1B-B794-4C1B-8BB4-9EDE99742A3F}"/>
    <dgm:cxn modelId="{4BCFE835-2934-412C-B499-5AE430B90655}" type="presParOf" srcId="{13CFCFC7-EE33-4C8B-ABBE-E8C94EA7C5D6}" destId="{2FB9DB49-C7A6-4759-B8FC-3485210D1826}" srcOrd="0" destOrd="0" presId="urn:microsoft.com/office/officeart/2005/8/layout/hierarchy1"/>
    <dgm:cxn modelId="{989F16FF-713B-4074-B9A4-8299941F9991}" type="presParOf" srcId="{2FB9DB49-C7A6-4759-B8FC-3485210D1826}" destId="{407659CA-680F-43A6-BA67-FFD6A9CB90BA}" srcOrd="0" destOrd="0" presId="urn:microsoft.com/office/officeart/2005/8/layout/hierarchy1"/>
    <dgm:cxn modelId="{1EB3D29F-7165-4ABF-8E91-08B37FAC4EEC}" type="presParOf" srcId="{407659CA-680F-43A6-BA67-FFD6A9CB90BA}" destId="{964D9F67-2C87-47F5-AA08-2E1A9589BB6F}" srcOrd="0" destOrd="0" presId="urn:microsoft.com/office/officeart/2005/8/layout/hierarchy1"/>
    <dgm:cxn modelId="{6B1138CB-4963-4BA2-823F-686756B4240A}" type="presParOf" srcId="{407659CA-680F-43A6-BA67-FFD6A9CB90BA}" destId="{F14AECD4-7FDB-400B-8D5D-6D0CDC5792B3}" srcOrd="1" destOrd="0" presId="urn:microsoft.com/office/officeart/2005/8/layout/hierarchy1"/>
    <dgm:cxn modelId="{AD23381D-3B3B-408D-B074-69632B4FFC5F}" type="presParOf" srcId="{2FB9DB49-C7A6-4759-B8FC-3485210D1826}" destId="{BD1830E1-9551-4A9E-9856-79A20097BE98}" srcOrd="1" destOrd="0" presId="urn:microsoft.com/office/officeart/2005/8/layout/hierarchy1"/>
    <dgm:cxn modelId="{B5E8D062-EC5A-4309-8FE4-C7B5B69D576F}" type="presParOf" srcId="{13CFCFC7-EE33-4C8B-ABBE-E8C94EA7C5D6}" destId="{FE125F28-FB9F-4810-9490-C24CE9FD8357}" srcOrd="1" destOrd="0" presId="urn:microsoft.com/office/officeart/2005/8/layout/hierarchy1"/>
    <dgm:cxn modelId="{429461CC-9235-4019-9532-38805EAFDA00}" type="presParOf" srcId="{FE125F28-FB9F-4810-9490-C24CE9FD8357}" destId="{8B651608-553D-42D9-865B-D2411F99144F}" srcOrd="0" destOrd="0" presId="urn:microsoft.com/office/officeart/2005/8/layout/hierarchy1"/>
    <dgm:cxn modelId="{CA97D2A8-A6BE-4369-A37C-90770E806E4F}" type="presParOf" srcId="{8B651608-553D-42D9-865B-D2411F99144F}" destId="{64CB2F11-E16D-47E6-8E66-0FA7368991D2}" srcOrd="0" destOrd="0" presId="urn:microsoft.com/office/officeart/2005/8/layout/hierarchy1"/>
    <dgm:cxn modelId="{9E3EDD97-7133-4EA5-A9CF-A56F6CDE548F}" type="presParOf" srcId="{8B651608-553D-42D9-865B-D2411F99144F}" destId="{17B7CF2A-BB34-472A-A6F5-6A834CC98568}" srcOrd="1" destOrd="0" presId="urn:microsoft.com/office/officeart/2005/8/layout/hierarchy1"/>
    <dgm:cxn modelId="{01A6E494-3CD5-42C4-B757-BE6DE1300566}" type="presParOf" srcId="{FE125F28-FB9F-4810-9490-C24CE9FD8357}" destId="{26A50B2D-05AF-4074-BFA4-CAC1E5499F7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F6C4C-A6DE-4E8C-86E4-EB21D22C5E26}" type="doc">
      <dgm:prSet loTypeId="urn:microsoft.com/office/officeart/2005/8/layout/vList3" loCatId="list" qsTypeId="urn:microsoft.com/office/officeart/2005/8/quickstyle/simple2" qsCatId="simple" csTypeId="urn:microsoft.com/office/officeart/2005/8/colors/accent0_3" csCatId="mainScheme" phldr="1"/>
      <dgm:spPr/>
      <dgm:t>
        <a:bodyPr/>
        <a:lstStyle/>
        <a:p>
          <a:endParaRPr lang="es-ES"/>
        </a:p>
      </dgm:t>
    </dgm:pt>
    <dgm:pt modelId="{F98CA1EA-A9C7-465B-BFF4-3E4D28878F5E}">
      <dgm:prSet phldrT="[Texto]"/>
      <dgm:spPr/>
      <dgm:t>
        <a:bodyPr/>
        <a:lstStyle/>
        <a:p>
          <a:r>
            <a:rPr lang="es-ES" dirty="0"/>
            <a:t>PLATAFORMAS PERSONALIZADAS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4094F51-3F5A-44C3-9C7E-F5CC5761A740}" type="parTrans" cxnId="{09F7F5F2-4BC6-4CA9-BF9A-DF7042E4D5F1}">
      <dgm:prSet/>
      <dgm:spPr/>
      <dgm:t>
        <a:bodyPr/>
        <a:lstStyle/>
        <a:p>
          <a:endParaRPr lang="es-ES"/>
        </a:p>
      </dgm:t>
    </dgm:pt>
    <dgm:pt modelId="{0DB3ABBE-3E31-4107-9E6E-8B31CFF15D8A}" type="sibTrans" cxnId="{09F7F5F2-4BC6-4CA9-BF9A-DF7042E4D5F1}">
      <dgm:prSet/>
      <dgm:spPr/>
      <dgm:t>
        <a:bodyPr/>
        <a:lstStyle/>
        <a:p>
          <a:endParaRPr lang="es-ES"/>
        </a:p>
      </dgm:t>
    </dgm:pt>
    <dgm:pt modelId="{F79271BB-23F3-435C-9395-DA4D69EB5D8B}">
      <dgm:prSet phldrT="[Texto]"/>
      <dgm:spPr/>
      <dgm:t>
        <a:bodyPr/>
        <a:lstStyle/>
        <a:p>
          <a:r>
            <a:rPr lang="es-ES" dirty="0"/>
            <a:t>DESARROLLO DE CONTENIDOS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9295C2B-5EAC-4C39-808F-B277E1955C2B}" type="parTrans" cxnId="{4733F722-71ED-4E51-8B84-E4B125568D50}">
      <dgm:prSet/>
      <dgm:spPr/>
      <dgm:t>
        <a:bodyPr/>
        <a:lstStyle/>
        <a:p>
          <a:endParaRPr lang="es-ES"/>
        </a:p>
      </dgm:t>
    </dgm:pt>
    <dgm:pt modelId="{75C1AFB0-D83A-414F-BEBB-6D4CAFF26037}" type="sibTrans" cxnId="{4733F722-71ED-4E51-8B84-E4B125568D50}">
      <dgm:prSet/>
      <dgm:spPr/>
      <dgm:t>
        <a:bodyPr/>
        <a:lstStyle/>
        <a:p>
          <a:endParaRPr lang="es-ES"/>
        </a:p>
      </dgm:t>
    </dgm:pt>
    <dgm:pt modelId="{3932041B-4F45-4253-BD67-C82FE5678525}">
      <dgm:prSet phldrT="[Texto]"/>
      <dgm:spPr/>
      <dgm:t>
        <a:bodyPr/>
        <a:lstStyle/>
        <a:p>
          <a:r>
            <a:rPr lang="es-ES" dirty="0"/>
            <a:t>HERRAMIENTAS PARA RECURSOS HUMANOS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62E6F48-9579-4199-8EF4-5BE3C357C72F}" type="parTrans" cxnId="{580E7146-2068-428C-AD1C-CA45EF2EEE0F}">
      <dgm:prSet/>
      <dgm:spPr/>
      <dgm:t>
        <a:bodyPr/>
        <a:lstStyle/>
        <a:p>
          <a:endParaRPr lang="es-ES"/>
        </a:p>
      </dgm:t>
    </dgm:pt>
    <dgm:pt modelId="{16A1BD87-74CF-4A85-9B45-8B3DDA475039}" type="sibTrans" cxnId="{580E7146-2068-428C-AD1C-CA45EF2EEE0F}">
      <dgm:prSet/>
      <dgm:spPr/>
      <dgm:t>
        <a:bodyPr/>
        <a:lstStyle/>
        <a:p>
          <a:endParaRPr lang="es-ES"/>
        </a:p>
      </dgm:t>
    </dgm:pt>
    <dgm:pt modelId="{52C34438-96BA-40FE-95B1-A9AB6BE83AB3}" type="pres">
      <dgm:prSet presAssocID="{D35F6C4C-A6DE-4E8C-86E4-EB21D22C5E26}" presName="linearFlow" presStyleCnt="0">
        <dgm:presLayoutVars>
          <dgm:dir/>
          <dgm:resizeHandles val="exact"/>
        </dgm:presLayoutVars>
      </dgm:prSet>
      <dgm:spPr/>
    </dgm:pt>
    <dgm:pt modelId="{62B4FA4F-B19D-4506-A143-C07A36D67B50}" type="pres">
      <dgm:prSet presAssocID="{F98CA1EA-A9C7-465B-BFF4-3E4D28878F5E}" presName="composite" presStyleCnt="0"/>
      <dgm:spPr/>
    </dgm:pt>
    <dgm:pt modelId="{DB4B063E-8507-45D5-9CD3-8C1C7088FA74}" type="pres">
      <dgm:prSet presAssocID="{F98CA1EA-A9C7-465B-BFF4-3E4D28878F5E}" presName="imgShp" presStyleLbl="fgImgPlace1" presStyleIdx="0" presStyleCnt="3" custScaleX="100595" custLinFactNeighborX="-54580" custLinFactNeighborY="-43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Internet"/>
        </a:ext>
      </dgm:extLst>
    </dgm:pt>
    <dgm:pt modelId="{2D70EB99-C455-4E6C-B62A-C93042959F9E}" type="pres">
      <dgm:prSet presAssocID="{F98CA1EA-A9C7-465B-BFF4-3E4D28878F5E}" presName="txShp" presStyleLbl="node1" presStyleIdx="0" presStyleCnt="3">
        <dgm:presLayoutVars>
          <dgm:bulletEnabled val="1"/>
        </dgm:presLayoutVars>
      </dgm:prSet>
      <dgm:spPr/>
    </dgm:pt>
    <dgm:pt modelId="{489664DC-0E0B-401A-8EAA-6D2683E68DCA}" type="pres">
      <dgm:prSet presAssocID="{0DB3ABBE-3E31-4107-9E6E-8B31CFF15D8A}" presName="spacing" presStyleCnt="0"/>
      <dgm:spPr/>
    </dgm:pt>
    <dgm:pt modelId="{4C45C1CD-BB02-4E1E-A923-577121DE0DED}" type="pres">
      <dgm:prSet presAssocID="{F79271BB-23F3-435C-9395-DA4D69EB5D8B}" presName="composite" presStyleCnt="0"/>
      <dgm:spPr/>
    </dgm:pt>
    <dgm:pt modelId="{D036DA61-68F6-4830-8E03-8516BD6CC28B}" type="pres">
      <dgm:prSet presAssocID="{F79271BB-23F3-435C-9395-DA4D69EB5D8B}" presName="imgShp" presStyleLbl="fgImgPlace1" presStyleIdx="1" presStyleCnt="3" custLinFactNeighborX="-55765" custLinFactNeighborY="118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seña de cliente"/>
        </a:ext>
      </dgm:extLst>
    </dgm:pt>
    <dgm:pt modelId="{EAF1FBD3-3383-4F27-A77A-BA3971147C77}" type="pres">
      <dgm:prSet presAssocID="{F79271BB-23F3-435C-9395-DA4D69EB5D8B}" presName="txShp" presStyleLbl="node1" presStyleIdx="1" presStyleCnt="3">
        <dgm:presLayoutVars>
          <dgm:bulletEnabled val="1"/>
        </dgm:presLayoutVars>
      </dgm:prSet>
      <dgm:spPr/>
    </dgm:pt>
    <dgm:pt modelId="{5027FC31-4B3B-4477-86DB-D97F25B66E81}" type="pres">
      <dgm:prSet presAssocID="{75C1AFB0-D83A-414F-BEBB-6D4CAFF26037}" presName="spacing" presStyleCnt="0"/>
      <dgm:spPr/>
    </dgm:pt>
    <dgm:pt modelId="{8E21D61F-F03C-42DC-AD11-E83F3A399CE4}" type="pres">
      <dgm:prSet presAssocID="{3932041B-4F45-4253-BD67-C82FE5678525}" presName="composite" presStyleCnt="0"/>
      <dgm:spPr/>
    </dgm:pt>
    <dgm:pt modelId="{EAC235A7-1C4A-4C78-BA91-965BC3C94E3A}" type="pres">
      <dgm:prSet presAssocID="{3932041B-4F45-4253-BD67-C82FE5678525}" presName="imgShp" presStyleLbl="fgImgPlace1" presStyleIdx="2" presStyleCnt="3" custLinFactNeighborX="-5339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Éxito de grupo"/>
        </a:ext>
      </dgm:extLst>
    </dgm:pt>
    <dgm:pt modelId="{DACFBE45-726D-4D38-ABFB-A417204000E7}" type="pres">
      <dgm:prSet presAssocID="{3932041B-4F45-4253-BD67-C82FE5678525}" presName="txShp" presStyleLbl="node1" presStyleIdx="2" presStyleCnt="3">
        <dgm:presLayoutVars>
          <dgm:bulletEnabled val="1"/>
        </dgm:presLayoutVars>
      </dgm:prSet>
      <dgm:spPr/>
    </dgm:pt>
  </dgm:ptLst>
  <dgm:cxnLst>
    <dgm:cxn modelId="{4733F722-71ED-4E51-8B84-E4B125568D50}" srcId="{D35F6C4C-A6DE-4E8C-86E4-EB21D22C5E26}" destId="{F79271BB-23F3-435C-9395-DA4D69EB5D8B}" srcOrd="1" destOrd="0" parTransId="{69295C2B-5EAC-4C39-808F-B277E1955C2B}" sibTransId="{75C1AFB0-D83A-414F-BEBB-6D4CAFF26037}"/>
    <dgm:cxn modelId="{580E7146-2068-428C-AD1C-CA45EF2EEE0F}" srcId="{D35F6C4C-A6DE-4E8C-86E4-EB21D22C5E26}" destId="{3932041B-4F45-4253-BD67-C82FE5678525}" srcOrd="2" destOrd="0" parTransId="{662E6F48-9579-4199-8EF4-5BE3C357C72F}" sibTransId="{16A1BD87-74CF-4A85-9B45-8B3DDA475039}"/>
    <dgm:cxn modelId="{2290D466-3894-4360-9735-1A8C724D8CA6}" type="presOf" srcId="{F98CA1EA-A9C7-465B-BFF4-3E4D28878F5E}" destId="{2D70EB99-C455-4E6C-B62A-C93042959F9E}" srcOrd="0" destOrd="0" presId="urn:microsoft.com/office/officeart/2005/8/layout/vList3"/>
    <dgm:cxn modelId="{2AB45652-73F4-43A3-8687-DBEDABB6A2C3}" type="presOf" srcId="{D35F6C4C-A6DE-4E8C-86E4-EB21D22C5E26}" destId="{52C34438-96BA-40FE-95B1-A9AB6BE83AB3}" srcOrd="0" destOrd="0" presId="urn:microsoft.com/office/officeart/2005/8/layout/vList3"/>
    <dgm:cxn modelId="{231CFC85-8FB8-41C6-81A5-595E52B297F4}" type="presOf" srcId="{3932041B-4F45-4253-BD67-C82FE5678525}" destId="{DACFBE45-726D-4D38-ABFB-A417204000E7}" srcOrd="0" destOrd="0" presId="urn:microsoft.com/office/officeart/2005/8/layout/vList3"/>
    <dgm:cxn modelId="{03CD22BB-3ACF-4EC2-9A5F-2ABDDA48B69D}" type="presOf" srcId="{F79271BB-23F3-435C-9395-DA4D69EB5D8B}" destId="{EAF1FBD3-3383-4F27-A77A-BA3971147C77}" srcOrd="0" destOrd="0" presId="urn:microsoft.com/office/officeart/2005/8/layout/vList3"/>
    <dgm:cxn modelId="{09F7F5F2-4BC6-4CA9-BF9A-DF7042E4D5F1}" srcId="{D35F6C4C-A6DE-4E8C-86E4-EB21D22C5E26}" destId="{F98CA1EA-A9C7-465B-BFF4-3E4D28878F5E}" srcOrd="0" destOrd="0" parTransId="{D4094F51-3F5A-44C3-9C7E-F5CC5761A740}" sibTransId="{0DB3ABBE-3E31-4107-9E6E-8B31CFF15D8A}"/>
    <dgm:cxn modelId="{9FBF55F8-E84B-4180-8B21-1BF506C4F29F}" type="presParOf" srcId="{52C34438-96BA-40FE-95B1-A9AB6BE83AB3}" destId="{62B4FA4F-B19D-4506-A143-C07A36D67B50}" srcOrd="0" destOrd="0" presId="urn:microsoft.com/office/officeart/2005/8/layout/vList3"/>
    <dgm:cxn modelId="{CC979850-6536-4A36-B76A-A10CF1D4344A}" type="presParOf" srcId="{62B4FA4F-B19D-4506-A143-C07A36D67B50}" destId="{DB4B063E-8507-45D5-9CD3-8C1C7088FA74}" srcOrd="0" destOrd="0" presId="urn:microsoft.com/office/officeart/2005/8/layout/vList3"/>
    <dgm:cxn modelId="{C5D69063-3DDF-4168-8EC8-9DF9FB8E3CC1}" type="presParOf" srcId="{62B4FA4F-B19D-4506-A143-C07A36D67B50}" destId="{2D70EB99-C455-4E6C-B62A-C93042959F9E}" srcOrd="1" destOrd="0" presId="urn:microsoft.com/office/officeart/2005/8/layout/vList3"/>
    <dgm:cxn modelId="{ECEA7A6C-68F2-4A30-A8E6-1F46180A2BA7}" type="presParOf" srcId="{52C34438-96BA-40FE-95B1-A9AB6BE83AB3}" destId="{489664DC-0E0B-401A-8EAA-6D2683E68DCA}" srcOrd="1" destOrd="0" presId="urn:microsoft.com/office/officeart/2005/8/layout/vList3"/>
    <dgm:cxn modelId="{7A343B4D-3C86-441B-A8A0-F45987602952}" type="presParOf" srcId="{52C34438-96BA-40FE-95B1-A9AB6BE83AB3}" destId="{4C45C1CD-BB02-4E1E-A923-577121DE0DED}" srcOrd="2" destOrd="0" presId="urn:microsoft.com/office/officeart/2005/8/layout/vList3"/>
    <dgm:cxn modelId="{78AE531E-A02C-47D4-84E9-E6D78434C46C}" type="presParOf" srcId="{4C45C1CD-BB02-4E1E-A923-577121DE0DED}" destId="{D036DA61-68F6-4830-8E03-8516BD6CC28B}" srcOrd="0" destOrd="0" presId="urn:microsoft.com/office/officeart/2005/8/layout/vList3"/>
    <dgm:cxn modelId="{D2CF84D9-F096-4049-873F-18898261371E}" type="presParOf" srcId="{4C45C1CD-BB02-4E1E-A923-577121DE0DED}" destId="{EAF1FBD3-3383-4F27-A77A-BA3971147C77}" srcOrd="1" destOrd="0" presId="urn:microsoft.com/office/officeart/2005/8/layout/vList3"/>
    <dgm:cxn modelId="{35ED8B94-0F83-4ECE-ABC0-D11D63D4CE18}" type="presParOf" srcId="{52C34438-96BA-40FE-95B1-A9AB6BE83AB3}" destId="{5027FC31-4B3B-4477-86DB-D97F25B66E81}" srcOrd="3" destOrd="0" presId="urn:microsoft.com/office/officeart/2005/8/layout/vList3"/>
    <dgm:cxn modelId="{FE2B4C59-1F7B-4F83-93C1-4976FB5F1129}" type="presParOf" srcId="{52C34438-96BA-40FE-95B1-A9AB6BE83AB3}" destId="{8E21D61F-F03C-42DC-AD11-E83F3A399CE4}" srcOrd="4" destOrd="0" presId="urn:microsoft.com/office/officeart/2005/8/layout/vList3"/>
    <dgm:cxn modelId="{43E91799-25D3-4C37-994A-9D9AD33EFC49}" type="presParOf" srcId="{8E21D61F-F03C-42DC-AD11-E83F3A399CE4}" destId="{EAC235A7-1C4A-4C78-BA91-965BC3C94E3A}" srcOrd="0" destOrd="0" presId="urn:microsoft.com/office/officeart/2005/8/layout/vList3"/>
    <dgm:cxn modelId="{BB22425F-E6FA-4534-92E8-CE565525BD80}" type="presParOf" srcId="{8E21D61F-F03C-42DC-AD11-E83F3A399CE4}" destId="{DACFBE45-726D-4D38-ABFB-A417204000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F6C4C-A6DE-4E8C-86E4-EB21D22C5E26}" type="doc">
      <dgm:prSet loTypeId="urn:microsoft.com/office/officeart/2005/8/layout/vList3" loCatId="list" qsTypeId="urn:microsoft.com/office/officeart/2005/8/quickstyle/simple2" qsCatId="simple" csTypeId="urn:microsoft.com/office/officeart/2005/8/colors/accent0_3" csCatId="mainScheme" phldr="1"/>
      <dgm:spPr/>
      <dgm:t>
        <a:bodyPr/>
        <a:lstStyle/>
        <a:p>
          <a:endParaRPr lang="es-ES"/>
        </a:p>
      </dgm:t>
    </dgm:pt>
    <dgm:pt modelId="{F98CA1EA-A9C7-465B-BFF4-3E4D28878F5E}">
      <dgm:prSet phldrT="[Texto]"/>
      <dgm:spPr/>
      <dgm:t>
        <a:bodyPr/>
        <a:lstStyle/>
        <a:p>
          <a:r>
            <a:rPr lang="es-ES" dirty="0"/>
            <a:t>AUDITORÍA DE CUENTAS ANUALES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4094F51-3F5A-44C3-9C7E-F5CC5761A740}" type="parTrans" cxnId="{09F7F5F2-4BC6-4CA9-BF9A-DF7042E4D5F1}">
      <dgm:prSet/>
      <dgm:spPr/>
      <dgm:t>
        <a:bodyPr/>
        <a:lstStyle/>
        <a:p>
          <a:endParaRPr lang="es-ES"/>
        </a:p>
      </dgm:t>
    </dgm:pt>
    <dgm:pt modelId="{0DB3ABBE-3E31-4107-9E6E-8B31CFF15D8A}" type="sibTrans" cxnId="{09F7F5F2-4BC6-4CA9-BF9A-DF7042E4D5F1}">
      <dgm:prSet/>
      <dgm:spPr/>
      <dgm:t>
        <a:bodyPr/>
        <a:lstStyle/>
        <a:p>
          <a:endParaRPr lang="es-ES"/>
        </a:p>
      </dgm:t>
    </dgm:pt>
    <dgm:pt modelId="{F79271BB-23F3-435C-9395-DA4D69EB5D8B}">
      <dgm:prSet phldrT="[Texto]"/>
      <dgm:spPr/>
      <dgm:t>
        <a:bodyPr/>
        <a:lstStyle/>
        <a:p>
          <a:r>
            <a:rPr lang="es-ES" dirty="0"/>
            <a:t>INFORMES DE INFORMACIÓN NO FINANCIERA</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9295C2B-5EAC-4C39-808F-B277E1955C2B}" type="parTrans" cxnId="{4733F722-71ED-4E51-8B84-E4B125568D50}">
      <dgm:prSet/>
      <dgm:spPr/>
      <dgm:t>
        <a:bodyPr/>
        <a:lstStyle/>
        <a:p>
          <a:endParaRPr lang="es-ES"/>
        </a:p>
      </dgm:t>
    </dgm:pt>
    <dgm:pt modelId="{75C1AFB0-D83A-414F-BEBB-6D4CAFF26037}" type="sibTrans" cxnId="{4733F722-71ED-4E51-8B84-E4B125568D50}">
      <dgm:prSet/>
      <dgm:spPr/>
      <dgm:t>
        <a:bodyPr/>
        <a:lstStyle/>
        <a:p>
          <a:endParaRPr lang="es-ES"/>
        </a:p>
      </dgm:t>
    </dgm:pt>
    <dgm:pt modelId="{3932041B-4F45-4253-BD67-C82FE5678525}">
      <dgm:prSet phldrT="[Texto]"/>
      <dgm:spPr/>
      <dgm:t>
        <a:bodyPr/>
        <a:lstStyle/>
        <a:p>
          <a:r>
            <a:rPr lang="es-ES" dirty="0"/>
            <a:t>INFORMES PERICIALES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62E6F48-9579-4199-8EF4-5BE3C357C72F}" type="parTrans" cxnId="{580E7146-2068-428C-AD1C-CA45EF2EEE0F}">
      <dgm:prSet/>
      <dgm:spPr/>
      <dgm:t>
        <a:bodyPr/>
        <a:lstStyle/>
        <a:p>
          <a:endParaRPr lang="es-ES"/>
        </a:p>
      </dgm:t>
    </dgm:pt>
    <dgm:pt modelId="{16A1BD87-74CF-4A85-9B45-8B3DDA475039}" type="sibTrans" cxnId="{580E7146-2068-428C-AD1C-CA45EF2EEE0F}">
      <dgm:prSet/>
      <dgm:spPr/>
      <dgm:t>
        <a:bodyPr/>
        <a:lstStyle/>
        <a:p>
          <a:endParaRPr lang="es-ES"/>
        </a:p>
      </dgm:t>
    </dgm:pt>
    <dgm:pt modelId="{52C34438-96BA-40FE-95B1-A9AB6BE83AB3}" type="pres">
      <dgm:prSet presAssocID="{D35F6C4C-A6DE-4E8C-86E4-EB21D22C5E26}" presName="linearFlow" presStyleCnt="0">
        <dgm:presLayoutVars>
          <dgm:dir/>
          <dgm:resizeHandles val="exact"/>
        </dgm:presLayoutVars>
      </dgm:prSet>
      <dgm:spPr/>
    </dgm:pt>
    <dgm:pt modelId="{62B4FA4F-B19D-4506-A143-C07A36D67B50}" type="pres">
      <dgm:prSet presAssocID="{F98CA1EA-A9C7-465B-BFF4-3E4D28878F5E}" presName="composite" presStyleCnt="0"/>
      <dgm:spPr/>
    </dgm:pt>
    <dgm:pt modelId="{DB4B063E-8507-45D5-9CD3-8C1C7088FA74}" type="pres">
      <dgm:prSet presAssocID="{F98CA1EA-A9C7-465B-BFF4-3E4D28878F5E}" presName="imgShp" presStyleLbl="fgImgPlace1" presStyleIdx="0" presStyleCnt="3" custScaleX="100595" custLinFactNeighborX="-54580" custLinFactNeighborY="-43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Investigar"/>
        </a:ext>
      </dgm:extLst>
    </dgm:pt>
    <dgm:pt modelId="{2D70EB99-C455-4E6C-B62A-C93042959F9E}" type="pres">
      <dgm:prSet presAssocID="{F98CA1EA-A9C7-465B-BFF4-3E4D28878F5E}" presName="txShp" presStyleLbl="node1" presStyleIdx="0" presStyleCnt="3">
        <dgm:presLayoutVars>
          <dgm:bulletEnabled val="1"/>
        </dgm:presLayoutVars>
      </dgm:prSet>
      <dgm:spPr/>
    </dgm:pt>
    <dgm:pt modelId="{489664DC-0E0B-401A-8EAA-6D2683E68DCA}" type="pres">
      <dgm:prSet presAssocID="{0DB3ABBE-3E31-4107-9E6E-8B31CFF15D8A}" presName="spacing" presStyleCnt="0"/>
      <dgm:spPr/>
    </dgm:pt>
    <dgm:pt modelId="{4C45C1CD-BB02-4E1E-A923-577121DE0DED}" type="pres">
      <dgm:prSet presAssocID="{F79271BB-23F3-435C-9395-DA4D69EB5D8B}" presName="composite" presStyleCnt="0"/>
      <dgm:spPr/>
    </dgm:pt>
    <dgm:pt modelId="{D036DA61-68F6-4830-8E03-8516BD6CC28B}" type="pres">
      <dgm:prSet presAssocID="{F79271BB-23F3-435C-9395-DA4D69EB5D8B}" presName="imgShp" presStyleLbl="fgImgPlace1" presStyleIdx="1" presStyleCnt="3" custLinFactNeighborX="-55765" custLinFactNeighborY="118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Presentación con gráfico circular"/>
        </a:ext>
      </dgm:extLst>
    </dgm:pt>
    <dgm:pt modelId="{EAF1FBD3-3383-4F27-A77A-BA3971147C77}" type="pres">
      <dgm:prSet presAssocID="{F79271BB-23F3-435C-9395-DA4D69EB5D8B}" presName="txShp" presStyleLbl="node1" presStyleIdx="1" presStyleCnt="3">
        <dgm:presLayoutVars>
          <dgm:bulletEnabled val="1"/>
        </dgm:presLayoutVars>
      </dgm:prSet>
      <dgm:spPr/>
    </dgm:pt>
    <dgm:pt modelId="{5027FC31-4B3B-4477-86DB-D97F25B66E81}" type="pres">
      <dgm:prSet presAssocID="{75C1AFB0-D83A-414F-BEBB-6D4CAFF26037}" presName="spacing" presStyleCnt="0"/>
      <dgm:spPr/>
    </dgm:pt>
    <dgm:pt modelId="{8E21D61F-F03C-42DC-AD11-E83F3A399CE4}" type="pres">
      <dgm:prSet presAssocID="{3932041B-4F45-4253-BD67-C82FE5678525}" presName="composite" presStyleCnt="0"/>
      <dgm:spPr/>
    </dgm:pt>
    <dgm:pt modelId="{EAC235A7-1C4A-4C78-BA91-965BC3C94E3A}" type="pres">
      <dgm:prSet presAssocID="{3932041B-4F45-4253-BD67-C82FE5678525}" presName="imgShp" presStyleLbl="fgImgPlace1" presStyleIdx="2" presStyleCnt="3" custLinFactNeighborX="-5339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Policía"/>
        </a:ext>
      </dgm:extLst>
    </dgm:pt>
    <dgm:pt modelId="{DACFBE45-726D-4D38-ABFB-A417204000E7}" type="pres">
      <dgm:prSet presAssocID="{3932041B-4F45-4253-BD67-C82FE5678525}" presName="txShp" presStyleLbl="node1" presStyleIdx="2" presStyleCnt="3">
        <dgm:presLayoutVars>
          <dgm:bulletEnabled val="1"/>
        </dgm:presLayoutVars>
      </dgm:prSet>
      <dgm:spPr/>
    </dgm:pt>
  </dgm:ptLst>
  <dgm:cxnLst>
    <dgm:cxn modelId="{4733F722-71ED-4E51-8B84-E4B125568D50}" srcId="{D35F6C4C-A6DE-4E8C-86E4-EB21D22C5E26}" destId="{F79271BB-23F3-435C-9395-DA4D69EB5D8B}" srcOrd="1" destOrd="0" parTransId="{69295C2B-5EAC-4C39-808F-B277E1955C2B}" sibTransId="{75C1AFB0-D83A-414F-BEBB-6D4CAFF26037}"/>
    <dgm:cxn modelId="{580E7146-2068-428C-AD1C-CA45EF2EEE0F}" srcId="{D35F6C4C-A6DE-4E8C-86E4-EB21D22C5E26}" destId="{3932041B-4F45-4253-BD67-C82FE5678525}" srcOrd="2" destOrd="0" parTransId="{662E6F48-9579-4199-8EF4-5BE3C357C72F}" sibTransId="{16A1BD87-74CF-4A85-9B45-8B3DDA475039}"/>
    <dgm:cxn modelId="{2290D466-3894-4360-9735-1A8C724D8CA6}" type="presOf" srcId="{F98CA1EA-A9C7-465B-BFF4-3E4D28878F5E}" destId="{2D70EB99-C455-4E6C-B62A-C93042959F9E}" srcOrd="0" destOrd="0" presId="urn:microsoft.com/office/officeart/2005/8/layout/vList3"/>
    <dgm:cxn modelId="{2AB45652-73F4-43A3-8687-DBEDABB6A2C3}" type="presOf" srcId="{D35F6C4C-A6DE-4E8C-86E4-EB21D22C5E26}" destId="{52C34438-96BA-40FE-95B1-A9AB6BE83AB3}" srcOrd="0" destOrd="0" presId="urn:microsoft.com/office/officeart/2005/8/layout/vList3"/>
    <dgm:cxn modelId="{231CFC85-8FB8-41C6-81A5-595E52B297F4}" type="presOf" srcId="{3932041B-4F45-4253-BD67-C82FE5678525}" destId="{DACFBE45-726D-4D38-ABFB-A417204000E7}" srcOrd="0" destOrd="0" presId="urn:microsoft.com/office/officeart/2005/8/layout/vList3"/>
    <dgm:cxn modelId="{03CD22BB-3ACF-4EC2-9A5F-2ABDDA48B69D}" type="presOf" srcId="{F79271BB-23F3-435C-9395-DA4D69EB5D8B}" destId="{EAF1FBD3-3383-4F27-A77A-BA3971147C77}" srcOrd="0" destOrd="0" presId="urn:microsoft.com/office/officeart/2005/8/layout/vList3"/>
    <dgm:cxn modelId="{09F7F5F2-4BC6-4CA9-BF9A-DF7042E4D5F1}" srcId="{D35F6C4C-A6DE-4E8C-86E4-EB21D22C5E26}" destId="{F98CA1EA-A9C7-465B-BFF4-3E4D28878F5E}" srcOrd="0" destOrd="0" parTransId="{D4094F51-3F5A-44C3-9C7E-F5CC5761A740}" sibTransId="{0DB3ABBE-3E31-4107-9E6E-8B31CFF15D8A}"/>
    <dgm:cxn modelId="{9FBF55F8-E84B-4180-8B21-1BF506C4F29F}" type="presParOf" srcId="{52C34438-96BA-40FE-95B1-A9AB6BE83AB3}" destId="{62B4FA4F-B19D-4506-A143-C07A36D67B50}" srcOrd="0" destOrd="0" presId="urn:microsoft.com/office/officeart/2005/8/layout/vList3"/>
    <dgm:cxn modelId="{CC979850-6536-4A36-B76A-A10CF1D4344A}" type="presParOf" srcId="{62B4FA4F-B19D-4506-A143-C07A36D67B50}" destId="{DB4B063E-8507-45D5-9CD3-8C1C7088FA74}" srcOrd="0" destOrd="0" presId="urn:microsoft.com/office/officeart/2005/8/layout/vList3"/>
    <dgm:cxn modelId="{C5D69063-3DDF-4168-8EC8-9DF9FB8E3CC1}" type="presParOf" srcId="{62B4FA4F-B19D-4506-A143-C07A36D67B50}" destId="{2D70EB99-C455-4E6C-B62A-C93042959F9E}" srcOrd="1" destOrd="0" presId="urn:microsoft.com/office/officeart/2005/8/layout/vList3"/>
    <dgm:cxn modelId="{ECEA7A6C-68F2-4A30-A8E6-1F46180A2BA7}" type="presParOf" srcId="{52C34438-96BA-40FE-95B1-A9AB6BE83AB3}" destId="{489664DC-0E0B-401A-8EAA-6D2683E68DCA}" srcOrd="1" destOrd="0" presId="urn:microsoft.com/office/officeart/2005/8/layout/vList3"/>
    <dgm:cxn modelId="{7A343B4D-3C86-441B-A8A0-F45987602952}" type="presParOf" srcId="{52C34438-96BA-40FE-95B1-A9AB6BE83AB3}" destId="{4C45C1CD-BB02-4E1E-A923-577121DE0DED}" srcOrd="2" destOrd="0" presId="urn:microsoft.com/office/officeart/2005/8/layout/vList3"/>
    <dgm:cxn modelId="{78AE531E-A02C-47D4-84E9-E6D78434C46C}" type="presParOf" srcId="{4C45C1CD-BB02-4E1E-A923-577121DE0DED}" destId="{D036DA61-68F6-4830-8E03-8516BD6CC28B}" srcOrd="0" destOrd="0" presId="urn:microsoft.com/office/officeart/2005/8/layout/vList3"/>
    <dgm:cxn modelId="{D2CF84D9-F096-4049-873F-18898261371E}" type="presParOf" srcId="{4C45C1CD-BB02-4E1E-A923-577121DE0DED}" destId="{EAF1FBD3-3383-4F27-A77A-BA3971147C77}" srcOrd="1" destOrd="0" presId="urn:microsoft.com/office/officeart/2005/8/layout/vList3"/>
    <dgm:cxn modelId="{35ED8B94-0F83-4ECE-ABC0-D11D63D4CE18}" type="presParOf" srcId="{52C34438-96BA-40FE-95B1-A9AB6BE83AB3}" destId="{5027FC31-4B3B-4477-86DB-D97F25B66E81}" srcOrd="3" destOrd="0" presId="urn:microsoft.com/office/officeart/2005/8/layout/vList3"/>
    <dgm:cxn modelId="{FE2B4C59-1F7B-4F83-93C1-4976FB5F1129}" type="presParOf" srcId="{52C34438-96BA-40FE-95B1-A9AB6BE83AB3}" destId="{8E21D61F-F03C-42DC-AD11-E83F3A399CE4}" srcOrd="4" destOrd="0" presId="urn:microsoft.com/office/officeart/2005/8/layout/vList3"/>
    <dgm:cxn modelId="{43E91799-25D3-4C37-994A-9D9AD33EFC49}" type="presParOf" srcId="{8E21D61F-F03C-42DC-AD11-E83F3A399CE4}" destId="{EAC235A7-1C4A-4C78-BA91-965BC3C94E3A}" srcOrd="0" destOrd="0" presId="urn:microsoft.com/office/officeart/2005/8/layout/vList3"/>
    <dgm:cxn modelId="{BB22425F-E6FA-4534-92E8-CE565525BD80}" type="presParOf" srcId="{8E21D61F-F03C-42DC-AD11-E83F3A399CE4}" destId="{DACFBE45-726D-4D38-ABFB-A417204000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C8D2A-3DA1-426E-9F88-A1798C0BEC0C}" type="doc">
      <dgm:prSet loTypeId="urn:microsoft.com/office/officeart/2005/8/layout/gear1" loCatId="relationship" qsTypeId="urn:microsoft.com/office/officeart/2005/8/quickstyle/simple1" qsCatId="simple" csTypeId="urn:microsoft.com/office/officeart/2005/8/colors/accent0_3" csCatId="mainScheme" phldr="1"/>
      <dgm:spPr/>
    </dgm:pt>
    <dgm:pt modelId="{CD22FC33-153E-491C-95CC-8E3550540232}">
      <dgm:prSet phldrT="[Texto]"/>
      <dgm:spPr/>
      <dgm:t>
        <a:bodyPr/>
        <a:lstStyle/>
        <a:p>
          <a:r>
            <a:rPr lang="es-ES" dirty="0"/>
            <a:t>Agilizamos tiempos en la consecución de vuestros objetivos</a:t>
          </a:r>
        </a:p>
      </dgm:t>
    </dgm:pt>
    <dgm:pt modelId="{C5F28D74-069E-4FF9-90A1-D0BD84CA053A}" type="parTrans" cxnId="{0853A309-DEC1-486A-82EF-BC96DEADF970}">
      <dgm:prSet/>
      <dgm:spPr/>
      <dgm:t>
        <a:bodyPr/>
        <a:lstStyle/>
        <a:p>
          <a:endParaRPr lang="es-ES"/>
        </a:p>
      </dgm:t>
    </dgm:pt>
    <dgm:pt modelId="{BC591B00-8A89-4991-BA4C-44EAD8D58B5A}" type="sibTrans" cxnId="{0853A309-DEC1-486A-82EF-BC96DEADF970}">
      <dgm:prSet/>
      <dgm:spPr/>
      <dgm:t>
        <a:bodyPr/>
        <a:lstStyle/>
        <a:p>
          <a:endParaRPr lang="es-ES"/>
        </a:p>
      </dgm:t>
    </dgm:pt>
    <dgm:pt modelId="{116D7357-C7AC-4B41-90D4-CBA0F03EC59D}">
      <dgm:prSet phldrT="[Texto]"/>
      <dgm:spPr/>
      <dgm:t>
        <a:bodyPr/>
        <a:lstStyle/>
        <a:p>
          <a:r>
            <a:rPr lang="es-ES" dirty="0"/>
            <a:t>Actuamos en vuestra representación</a:t>
          </a:r>
        </a:p>
      </dgm:t>
    </dgm:pt>
    <dgm:pt modelId="{49BE9E93-A2AF-4DA8-8E36-A56CE59F6F29}" type="parTrans" cxnId="{8A729ED9-60A0-4EED-A155-714BE3D4EADA}">
      <dgm:prSet/>
      <dgm:spPr/>
      <dgm:t>
        <a:bodyPr/>
        <a:lstStyle/>
        <a:p>
          <a:endParaRPr lang="es-ES"/>
        </a:p>
      </dgm:t>
    </dgm:pt>
    <dgm:pt modelId="{11292848-8D13-4649-8F4F-8FA5DE7A3541}" type="sibTrans" cxnId="{8A729ED9-60A0-4EED-A155-714BE3D4EADA}">
      <dgm:prSet/>
      <dgm:spPr/>
      <dgm:t>
        <a:bodyPr/>
        <a:lstStyle/>
        <a:p>
          <a:endParaRPr lang="es-ES"/>
        </a:p>
      </dgm:t>
    </dgm:pt>
    <dgm:pt modelId="{3B072737-D5DF-4E26-9973-00289F4F4132}">
      <dgm:prSet phldrT="[Texto]"/>
      <dgm:spPr/>
      <dgm:t>
        <a:bodyPr/>
        <a:lstStyle/>
        <a:p>
          <a:r>
            <a:rPr lang="es-ES" dirty="0"/>
            <a:t>Interlocutor adecuado</a:t>
          </a:r>
        </a:p>
      </dgm:t>
    </dgm:pt>
    <dgm:pt modelId="{A570D04D-DCD3-40F1-A632-F40F63F6A267}" type="parTrans" cxnId="{2C56B9FD-A92E-41A1-8872-8944EDEDD27C}">
      <dgm:prSet/>
      <dgm:spPr/>
      <dgm:t>
        <a:bodyPr/>
        <a:lstStyle/>
        <a:p>
          <a:endParaRPr lang="es-ES"/>
        </a:p>
      </dgm:t>
    </dgm:pt>
    <dgm:pt modelId="{F3644C22-BC5F-4DDC-A5B8-D2278599E4CF}" type="sibTrans" cxnId="{2C56B9FD-A92E-41A1-8872-8944EDEDD27C}">
      <dgm:prSet/>
      <dgm:spPr/>
      <dgm:t>
        <a:bodyPr/>
        <a:lstStyle/>
        <a:p>
          <a:endParaRPr lang="es-ES"/>
        </a:p>
      </dgm:t>
    </dgm:pt>
    <dgm:pt modelId="{12D41AFF-600A-4187-AD10-E04FCDCAA54A}" type="pres">
      <dgm:prSet presAssocID="{57FC8D2A-3DA1-426E-9F88-A1798C0BEC0C}" presName="composite" presStyleCnt="0">
        <dgm:presLayoutVars>
          <dgm:chMax val="3"/>
          <dgm:animLvl val="lvl"/>
          <dgm:resizeHandles val="exact"/>
        </dgm:presLayoutVars>
      </dgm:prSet>
      <dgm:spPr/>
    </dgm:pt>
    <dgm:pt modelId="{7DF15BC9-BC7C-4DEF-B647-5530BA6198D9}" type="pres">
      <dgm:prSet presAssocID="{CD22FC33-153E-491C-95CC-8E3550540232}" presName="gear1" presStyleLbl="node1" presStyleIdx="0" presStyleCnt="3">
        <dgm:presLayoutVars>
          <dgm:chMax val="1"/>
          <dgm:bulletEnabled val="1"/>
        </dgm:presLayoutVars>
      </dgm:prSet>
      <dgm:spPr/>
    </dgm:pt>
    <dgm:pt modelId="{B7AAEA3D-5702-42AE-9538-AD5628DD15B5}" type="pres">
      <dgm:prSet presAssocID="{CD22FC33-153E-491C-95CC-8E3550540232}" presName="gear1srcNode" presStyleLbl="node1" presStyleIdx="0" presStyleCnt="3"/>
      <dgm:spPr/>
    </dgm:pt>
    <dgm:pt modelId="{E48FCCF1-3F0A-46AC-BCCF-59D8ACCFB504}" type="pres">
      <dgm:prSet presAssocID="{CD22FC33-153E-491C-95CC-8E3550540232}" presName="gear1dstNode" presStyleLbl="node1" presStyleIdx="0" presStyleCnt="3"/>
      <dgm:spPr/>
    </dgm:pt>
    <dgm:pt modelId="{E1E59843-513D-41A9-9610-D8783A82162F}" type="pres">
      <dgm:prSet presAssocID="{116D7357-C7AC-4B41-90D4-CBA0F03EC59D}" presName="gear2" presStyleLbl="node1" presStyleIdx="1" presStyleCnt="3" custScaleX="135538" custScaleY="119083" custLinFactNeighborX="-38375" custLinFactNeighborY="5033">
        <dgm:presLayoutVars>
          <dgm:chMax val="1"/>
          <dgm:bulletEnabled val="1"/>
        </dgm:presLayoutVars>
      </dgm:prSet>
      <dgm:spPr/>
    </dgm:pt>
    <dgm:pt modelId="{B5CD4FAB-9A71-48CA-9602-DF88B9B049E5}" type="pres">
      <dgm:prSet presAssocID="{116D7357-C7AC-4B41-90D4-CBA0F03EC59D}" presName="gear2srcNode" presStyleLbl="node1" presStyleIdx="1" presStyleCnt="3"/>
      <dgm:spPr/>
    </dgm:pt>
    <dgm:pt modelId="{7015CF0F-222A-4D27-A83A-9673CA6763C0}" type="pres">
      <dgm:prSet presAssocID="{116D7357-C7AC-4B41-90D4-CBA0F03EC59D}" presName="gear2dstNode" presStyleLbl="node1" presStyleIdx="1" presStyleCnt="3"/>
      <dgm:spPr/>
    </dgm:pt>
    <dgm:pt modelId="{7C16BF67-C231-4DD9-9E5C-DC1C446B59C7}" type="pres">
      <dgm:prSet presAssocID="{3B072737-D5DF-4E26-9973-00289F4F4132}" presName="gear3" presStyleLbl="node1" presStyleIdx="2" presStyleCnt="3"/>
      <dgm:spPr/>
    </dgm:pt>
    <dgm:pt modelId="{3C8B00C5-EC8B-4143-85D2-2390C4685060}" type="pres">
      <dgm:prSet presAssocID="{3B072737-D5DF-4E26-9973-00289F4F4132}" presName="gear3tx" presStyleLbl="node1" presStyleIdx="2" presStyleCnt="3">
        <dgm:presLayoutVars>
          <dgm:chMax val="1"/>
          <dgm:bulletEnabled val="1"/>
        </dgm:presLayoutVars>
      </dgm:prSet>
      <dgm:spPr/>
    </dgm:pt>
    <dgm:pt modelId="{E9638F8A-6282-405D-AF66-865AF3BC2A9F}" type="pres">
      <dgm:prSet presAssocID="{3B072737-D5DF-4E26-9973-00289F4F4132}" presName="gear3srcNode" presStyleLbl="node1" presStyleIdx="2" presStyleCnt="3"/>
      <dgm:spPr/>
    </dgm:pt>
    <dgm:pt modelId="{1C332FE6-EFD8-4020-A7EF-5671620ACECD}" type="pres">
      <dgm:prSet presAssocID="{3B072737-D5DF-4E26-9973-00289F4F4132}" presName="gear3dstNode" presStyleLbl="node1" presStyleIdx="2" presStyleCnt="3"/>
      <dgm:spPr/>
    </dgm:pt>
    <dgm:pt modelId="{4C0D913C-00C2-419B-B577-4DF87B576A96}" type="pres">
      <dgm:prSet presAssocID="{BC591B00-8A89-4991-BA4C-44EAD8D58B5A}" presName="connector1" presStyleLbl="sibTrans2D1" presStyleIdx="0" presStyleCnt="3"/>
      <dgm:spPr/>
    </dgm:pt>
    <dgm:pt modelId="{916E4E7B-53C6-4343-9A74-04BAD4889F80}" type="pres">
      <dgm:prSet presAssocID="{11292848-8D13-4649-8F4F-8FA5DE7A3541}" presName="connector2" presStyleLbl="sibTrans2D1" presStyleIdx="1" presStyleCnt="3" custLinFactNeighborX="-43784" custLinFactNeighborY="3936"/>
      <dgm:spPr/>
    </dgm:pt>
    <dgm:pt modelId="{B1AFAC92-BFD4-465A-9517-922ADB03B31E}" type="pres">
      <dgm:prSet presAssocID="{F3644C22-BC5F-4DDC-A5B8-D2278599E4CF}" presName="connector3" presStyleLbl="sibTrans2D1" presStyleIdx="2" presStyleCnt="3"/>
      <dgm:spPr/>
    </dgm:pt>
  </dgm:ptLst>
  <dgm:cxnLst>
    <dgm:cxn modelId="{0853A309-DEC1-486A-82EF-BC96DEADF970}" srcId="{57FC8D2A-3DA1-426E-9F88-A1798C0BEC0C}" destId="{CD22FC33-153E-491C-95CC-8E3550540232}" srcOrd="0" destOrd="0" parTransId="{C5F28D74-069E-4FF9-90A1-D0BD84CA053A}" sibTransId="{BC591B00-8A89-4991-BA4C-44EAD8D58B5A}"/>
    <dgm:cxn modelId="{6FE6E511-DBBA-411D-8946-2B941E48EA78}" type="presOf" srcId="{116D7357-C7AC-4B41-90D4-CBA0F03EC59D}" destId="{7015CF0F-222A-4D27-A83A-9673CA6763C0}" srcOrd="2" destOrd="0" presId="urn:microsoft.com/office/officeart/2005/8/layout/gear1"/>
    <dgm:cxn modelId="{F7774B24-2C1C-4E59-A324-59E0F68E24A5}" type="presOf" srcId="{CD22FC33-153E-491C-95CC-8E3550540232}" destId="{B7AAEA3D-5702-42AE-9538-AD5628DD15B5}" srcOrd="1" destOrd="0" presId="urn:microsoft.com/office/officeart/2005/8/layout/gear1"/>
    <dgm:cxn modelId="{B370C829-A29D-42A4-833F-4B330A642B06}" type="presOf" srcId="{57FC8D2A-3DA1-426E-9F88-A1798C0BEC0C}" destId="{12D41AFF-600A-4187-AD10-E04FCDCAA54A}" srcOrd="0" destOrd="0" presId="urn:microsoft.com/office/officeart/2005/8/layout/gear1"/>
    <dgm:cxn modelId="{12F71C3C-D3EC-4AE9-9D21-054CEDBFCACE}" type="presOf" srcId="{116D7357-C7AC-4B41-90D4-CBA0F03EC59D}" destId="{B5CD4FAB-9A71-48CA-9602-DF88B9B049E5}" srcOrd="1" destOrd="0" presId="urn:microsoft.com/office/officeart/2005/8/layout/gear1"/>
    <dgm:cxn modelId="{0D2B8E5F-E18E-4232-B931-034305DB996A}" type="presOf" srcId="{3B072737-D5DF-4E26-9973-00289F4F4132}" destId="{3C8B00C5-EC8B-4143-85D2-2390C4685060}" srcOrd="1" destOrd="0" presId="urn:microsoft.com/office/officeart/2005/8/layout/gear1"/>
    <dgm:cxn modelId="{C5E4DB46-07F3-4937-8E57-2630FF03F89B}" type="presOf" srcId="{F3644C22-BC5F-4DDC-A5B8-D2278599E4CF}" destId="{B1AFAC92-BFD4-465A-9517-922ADB03B31E}" srcOrd="0" destOrd="0" presId="urn:microsoft.com/office/officeart/2005/8/layout/gear1"/>
    <dgm:cxn modelId="{B346A36F-2EBD-4980-A13B-61D3445FD67D}" type="presOf" srcId="{3B072737-D5DF-4E26-9973-00289F4F4132}" destId="{E9638F8A-6282-405D-AF66-865AF3BC2A9F}" srcOrd="2" destOrd="0" presId="urn:microsoft.com/office/officeart/2005/8/layout/gear1"/>
    <dgm:cxn modelId="{D76AC971-1007-4C7B-A782-A813C6D4704C}" type="presOf" srcId="{11292848-8D13-4649-8F4F-8FA5DE7A3541}" destId="{916E4E7B-53C6-4343-9A74-04BAD4889F80}" srcOrd="0" destOrd="0" presId="urn:microsoft.com/office/officeart/2005/8/layout/gear1"/>
    <dgm:cxn modelId="{C039F17B-B80F-42E2-B4DC-1E1D3C42A73C}" type="presOf" srcId="{CD22FC33-153E-491C-95CC-8E3550540232}" destId="{E48FCCF1-3F0A-46AC-BCCF-59D8ACCFB504}" srcOrd="2" destOrd="0" presId="urn:microsoft.com/office/officeart/2005/8/layout/gear1"/>
    <dgm:cxn modelId="{BDF2307C-0430-46A6-A5DA-5F4B4C48BB71}" type="presOf" srcId="{116D7357-C7AC-4B41-90D4-CBA0F03EC59D}" destId="{E1E59843-513D-41A9-9610-D8783A82162F}" srcOrd="0" destOrd="0" presId="urn:microsoft.com/office/officeart/2005/8/layout/gear1"/>
    <dgm:cxn modelId="{3D433D87-5D47-4801-8079-64D7CD38DB3D}" type="presOf" srcId="{3B072737-D5DF-4E26-9973-00289F4F4132}" destId="{1C332FE6-EFD8-4020-A7EF-5671620ACECD}" srcOrd="3" destOrd="0" presId="urn:microsoft.com/office/officeart/2005/8/layout/gear1"/>
    <dgm:cxn modelId="{3447F2AD-AF1B-4BE6-8D5A-2BADF5EF5A23}" type="presOf" srcId="{BC591B00-8A89-4991-BA4C-44EAD8D58B5A}" destId="{4C0D913C-00C2-419B-B577-4DF87B576A96}" srcOrd="0" destOrd="0" presId="urn:microsoft.com/office/officeart/2005/8/layout/gear1"/>
    <dgm:cxn modelId="{7B497BBB-2936-4699-916F-5A303FAC1B86}" type="presOf" srcId="{CD22FC33-153E-491C-95CC-8E3550540232}" destId="{7DF15BC9-BC7C-4DEF-B647-5530BA6198D9}" srcOrd="0" destOrd="0" presId="urn:microsoft.com/office/officeart/2005/8/layout/gear1"/>
    <dgm:cxn modelId="{8A729ED9-60A0-4EED-A155-714BE3D4EADA}" srcId="{57FC8D2A-3DA1-426E-9F88-A1798C0BEC0C}" destId="{116D7357-C7AC-4B41-90D4-CBA0F03EC59D}" srcOrd="1" destOrd="0" parTransId="{49BE9E93-A2AF-4DA8-8E36-A56CE59F6F29}" sibTransId="{11292848-8D13-4649-8F4F-8FA5DE7A3541}"/>
    <dgm:cxn modelId="{45C1DAEF-6386-4FD7-8C0F-63BE2290BE17}" type="presOf" srcId="{3B072737-D5DF-4E26-9973-00289F4F4132}" destId="{7C16BF67-C231-4DD9-9E5C-DC1C446B59C7}" srcOrd="0" destOrd="0" presId="urn:microsoft.com/office/officeart/2005/8/layout/gear1"/>
    <dgm:cxn modelId="{2C56B9FD-A92E-41A1-8872-8944EDEDD27C}" srcId="{57FC8D2A-3DA1-426E-9F88-A1798C0BEC0C}" destId="{3B072737-D5DF-4E26-9973-00289F4F4132}" srcOrd="2" destOrd="0" parTransId="{A570D04D-DCD3-40F1-A632-F40F63F6A267}" sibTransId="{F3644C22-BC5F-4DDC-A5B8-D2278599E4CF}"/>
    <dgm:cxn modelId="{6345A5E8-E3DC-4444-AC88-9856C0FD3180}" type="presParOf" srcId="{12D41AFF-600A-4187-AD10-E04FCDCAA54A}" destId="{7DF15BC9-BC7C-4DEF-B647-5530BA6198D9}" srcOrd="0" destOrd="0" presId="urn:microsoft.com/office/officeart/2005/8/layout/gear1"/>
    <dgm:cxn modelId="{CBB3F51D-BDA9-4C70-9D3A-8E03925F17C8}" type="presParOf" srcId="{12D41AFF-600A-4187-AD10-E04FCDCAA54A}" destId="{B7AAEA3D-5702-42AE-9538-AD5628DD15B5}" srcOrd="1" destOrd="0" presId="urn:microsoft.com/office/officeart/2005/8/layout/gear1"/>
    <dgm:cxn modelId="{D1FE3581-A304-4F01-8E1A-1B26C8522F85}" type="presParOf" srcId="{12D41AFF-600A-4187-AD10-E04FCDCAA54A}" destId="{E48FCCF1-3F0A-46AC-BCCF-59D8ACCFB504}" srcOrd="2" destOrd="0" presId="urn:microsoft.com/office/officeart/2005/8/layout/gear1"/>
    <dgm:cxn modelId="{5381EB62-7690-4E8F-97A4-718B86EF9AB7}" type="presParOf" srcId="{12D41AFF-600A-4187-AD10-E04FCDCAA54A}" destId="{E1E59843-513D-41A9-9610-D8783A82162F}" srcOrd="3" destOrd="0" presId="urn:microsoft.com/office/officeart/2005/8/layout/gear1"/>
    <dgm:cxn modelId="{53AD1EC3-8725-4C33-A99A-533BB7D789D9}" type="presParOf" srcId="{12D41AFF-600A-4187-AD10-E04FCDCAA54A}" destId="{B5CD4FAB-9A71-48CA-9602-DF88B9B049E5}" srcOrd="4" destOrd="0" presId="urn:microsoft.com/office/officeart/2005/8/layout/gear1"/>
    <dgm:cxn modelId="{8A8E17A3-5E39-410E-B0F1-31C483D57494}" type="presParOf" srcId="{12D41AFF-600A-4187-AD10-E04FCDCAA54A}" destId="{7015CF0F-222A-4D27-A83A-9673CA6763C0}" srcOrd="5" destOrd="0" presId="urn:microsoft.com/office/officeart/2005/8/layout/gear1"/>
    <dgm:cxn modelId="{25B40199-B87F-4CB2-AB1F-B9A4F5D735F1}" type="presParOf" srcId="{12D41AFF-600A-4187-AD10-E04FCDCAA54A}" destId="{7C16BF67-C231-4DD9-9E5C-DC1C446B59C7}" srcOrd="6" destOrd="0" presId="urn:microsoft.com/office/officeart/2005/8/layout/gear1"/>
    <dgm:cxn modelId="{3B959848-1AEB-40D6-BF0F-9C726447D23C}" type="presParOf" srcId="{12D41AFF-600A-4187-AD10-E04FCDCAA54A}" destId="{3C8B00C5-EC8B-4143-85D2-2390C4685060}" srcOrd="7" destOrd="0" presId="urn:microsoft.com/office/officeart/2005/8/layout/gear1"/>
    <dgm:cxn modelId="{AC537E8C-41D4-482E-8374-03B18E94E9CF}" type="presParOf" srcId="{12D41AFF-600A-4187-AD10-E04FCDCAA54A}" destId="{E9638F8A-6282-405D-AF66-865AF3BC2A9F}" srcOrd="8" destOrd="0" presId="urn:microsoft.com/office/officeart/2005/8/layout/gear1"/>
    <dgm:cxn modelId="{C38F7EE0-AB70-4E93-9F2D-5296661A2BE5}" type="presParOf" srcId="{12D41AFF-600A-4187-AD10-E04FCDCAA54A}" destId="{1C332FE6-EFD8-4020-A7EF-5671620ACECD}" srcOrd="9" destOrd="0" presId="urn:microsoft.com/office/officeart/2005/8/layout/gear1"/>
    <dgm:cxn modelId="{FF77D33E-AB19-48DA-9C70-02A82484D0EF}" type="presParOf" srcId="{12D41AFF-600A-4187-AD10-E04FCDCAA54A}" destId="{4C0D913C-00C2-419B-B577-4DF87B576A96}" srcOrd="10" destOrd="0" presId="urn:microsoft.com/office/officeart/2005/8/layout/gear1"/>
    <dgm:cxn modelId="{242498DD-694C-4E41-9026-8AD3133C3D9A}" type="presParOf" srcId="{12D41AFF-600A-4187-AD10-E04FCDCAA54A}" destId="{916E4E7B-53C6-4343-9A74-04BAD4889F80}" srcOrd="11" destOrd="0" presId="urn:microsoft.com/office/officeart/2005/8/layout/gear1"/>
    <dgm:cxn modelId="{BA00FFD8-3C34-4305-94EE-C9A943217974}" type="presParOf" srcId="{12D41AFF-600A-4187-AD10-E04FCDCAA54A}" destId="{B1AFAC92-BFD4-465A-9517-922ADB03B31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5E391-5C1E-4DA9-92A7-34EF9ED2E2EE}">
      <dsp:nvSpPr>
        <dsp:cNvPr id="0" name=""/>
        <dsp:cNvSpPr/>
      </dsp:nvSpPr>
      <dsp:spPr>
        <a:xfrm>
          <a:off x="4348072" y="0"/>
          <a:ext cx="2519137" cy="2519520"/>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960F9-29AE-434A-9EB7-9F2AA0601902}">
      <dsp:nvSpPr>
        <dsp:cNvPr id="0" name=""/>
        <dsp:cNvSpPr/>
      </dsp:nvSpPr>
      <dsp:spPr>
        <a:xfrm>
          <a:off x="4904884" y="909623"/>
          <a:ext cx="1399836" cy="69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DESARROLLO DE AUDITORÍAS</a:t>
          </a:r>
        </a:p>
      </dsp:txBody>
      <dsp:txXfrm>
        <a:off x="4904884" y="909623"/>
        <a:ext cx="1399836" cy="699750"/>
      </dsp:txXfrm>
    </dsp:sp>
    <dsp:sp modelId="{C71F577F-F979-4E21-8490-C106AD75A622}">
      <dsp:nvSpPr>
        <dsp:cNvPr id="0" name=""/>
        <dsp:cNvSpPr/>
      </dsp:nvSpPr>
      <dsp:spPr>
        <a:xfrm>
          <a:off x="3648390" y="1447651"/>
          <a:ext cx="2519137" cy="2519520"/>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3EFAA-916F-48FC-9435-9B9232B770ED}">
      <dsp:nvSpPr>
        <dsp:cNvPr id="0" name=""/>
        <dsp:cNvSpPr/>
      </dsp:nvSpPr>
      <dsp:spPr>
        <a:xfrm>
          <a:off x="4208041" y="2365648"/>
          <a:ext cx="1399836" cy="69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PROPUESTA DE MEDIDAS CORRECTORAS</a:t>
          </a:r>
        </a:p>
      </dsp:txBody>
      <dsp:txXfrm>
        <a:off x="4208041" y="2365648"/>
        <a:ext cx="1399836" cy="699750"/>
      </dsp:txXfrm>
    </dsp:sp>
    <dsp:sp modelId="{D692C89F-6B0A-46EB-B6E0-BCA22B1D00E9}">
      <dsp:nvSpPr>
        <dsp:cNvPr id="0" name=""/>
        <dsp:cNvSpPr/>
      </dsp:nvSpPr>
      <dsp:spPr>
        <a:xfrm>
          <a:off x="4527368" y="3068539"/>
          <a:ext cx="2164329" cy="2165196"/>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8099E1-0971-4373-8A59-AA791B926896}">
      <dsp:nvSpPr>
        <dsp:cNvPr id="0" name=""/>
        <dsp:cNvSpPr/>
      </dsp:nvSpPr>
      <dsp:spPr>
        <a:xfrm>
          <a:off x="4908195" y="3823767"/>
          <a:ext cx="1399836" cy="69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FORMACIÓN DIRIGIDA AL CUMPLIMIENTO DE BUENAS PRÁCTICAS </a:t>
          </a:r>
        </a:p>
      </dsp:txBody>
      <dsp:txXfrm>
        <a:off x="4908195" y="3823767"/>
        <a:ext cx="1399836" cy="699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D9F67-2C87-47F5-AA08-2E1A9589BB6F}">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AECD4-7FDB-400B-8D5D-6D0CDC5792B3}">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t>Metodología para desarrollar negocios y productos. La metodología apunta a acortar los ciclos de desarrollo de productos adoptando una combinación de experimentación impulsada por hipótesis para medir el progreso, lanzamientos de productos iterativos para ganar valiosa retroalimentación de los clientes y aprendizaje validado para medir cuánto se ha aprendido.</a:t>
          </a:r>
          <a:endParaRPr lang="en-US" sz="1700" kern="1200"/>
        </a:p>
      </dsp:txBody>
      <dsp:txXfrm>
        <a:off x="678914" y="525899"/>
        <a:ext cx="4067491" cy="2525499"/>
      </dsp:txXfrm>
    </dsp:sp>
    <dsp:sp modelId="{64CB2F11-E16D-47E6-8E66-0FA7368991D2}">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7CF2A-BB34-472A-A6F5-6A834CC98568}">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t>La hipótesis central de la metodología lean startup es que si las compañías startups invierten su tiempo en productos o servicios de construcción iterativa para satisfacer las necesidades de los primeros clientes, pueden reducir los riesgos de mercado y evitar la necesidad de grandes cantidades de financiación inicial o grandes gastos para lanzar un producto.</a:t>
          </a:r>
          <a:endParaRPr lang="en-US" sz="17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0EB99-C455-4E6C-B62A-C93042959F9E}">
      <dsp:nvSpPr>
        <dsp:cNvPr id="0" name=""/>
        <dsp:cNvSpPr/>
      </dsp:nvSpPr>
      <dsp:spPr>
        <a:xfrm rot="10800000">
          <a:off x="1341162" y="1010"/>
          <a:ext cx="4312171" cy="10140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7155"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PLATAFORMAS PERSONALIZADAS</a:t>
          </a:r>
        </a:p>
      </dsp:txBody>
      <dsp:txXfrm rot="10800000">
        <a:off x="1594667" y="1010"/>
        <a:ext cx="4058666" cy="1014021"/>
      </dsp:txXfrm>
    </dsp:sp>
    <dsp:sp modelId="{DB4B063E-8507-45D5-9CD3-8C1C7088FA74}">
      <dsp:nvSpPr>
        <dsp:cNvPr id="0" name=""/>
        <dsp:cNvSpPr/>
      </dsp:nvSpPr>
      <dsp:spPr>
        <a:xfrm>
          <a:off x="277681" y="0"/>
          <a:ext cx="1020054" cy="10140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AF1FBD3-3383-4F27-A77A-BA3971147C77}">
      <dsp:nvSpPr>
        <dsp:cNvPr id="0" name=""/>
        <dsp:cNvSpPr/>
      </dsp:nvSpPr>
      <dsp:spPr>
        <a:xfrm rot="10800000">
          <a:off x="1339653" y="1317725"/>
          <a:ext cx="4312171" cy="10140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7155"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DESARROLLO DE CONTENIDOS</a:t>
          </a:r>
        </a:p>
      </dsp:txBody>
      <dsp:txXfrm rot="10800000">
        <a:off x="1593158" y="1317725"/>
        <a:ext cx="4058666" cy="1014021"/>
      </dsp:txXfrm>
    </dsp:sp>
    <dsp:sp modelId="{D036DA61-68F6-4830-8E03-8516BD6CC28B}">
      <dsp:nvSpPr>
        <dsp:cNvPr id="0" name=""/>
        <dsp:cNvSpPr/>
      </dsp:nvSpPr>
      <dsp:spPr>
        <a:xfrm>
          <a:off x="267174" y="1329751"/>
          <a:ext cx="1014021" cy="101402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ACFBE45-726D-4D38-ABFB-A417204000E7}">
      <dsp:nvSpPr>
        <dsp:cNvPr id="0" name=""/>
        <dsp:cNvSpPr/>
      </dsp:nvSpPr>
      <dsp:spPr>
        <a:xfrm rot="10800000">
          <a:off x="1339653" y="2634439"/>
          <a:ext cx="4312171" cy="10140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7155"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HERRAMIENTAS PARA RECURSOS HUMANOS</a:t>
          </a:r>
        </a:p>
      </dsp:txBody>
      <dsp:txXfrm rot="10800000">
        <a:off x="1593158" y="2634439"/>
        <a:ext cx="4058666" cy="1014021"/>
      </dsp:txXfrm>
    </dsp:sp>
    <dsp:sp modelId="{EAC235A7-1C4A-4C78-BA91-965BC3C94E3A}">
      <dsp:nvSpPr>
        <dsp:cNvPr id="0" name=""/>
        <dsp:cNvSpPr/>
      </dsp:nvSpPr>
      <dsp:spPr>
        <a:xfrm>
          <a:off x="291226" y="2634439"/>
          <a:ext cx="1014021" cy="101402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0EB99-C455-4E6C-B62A-C93042959F9E}">
      <dsp:nvSpPr>
        <dsp:cNvPr id="0" name=""/>
        <dsp:cNvSpPr/>
      </dsp:nvSpPr>
      <dsp:spPr>
        <a:xfrm rot="10800000">
          <a:off x="1341162" y="1010"/>
          <a:ext cx="4312171" cy="10140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7155"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dirty="0"/>
            <a:t>AUDITORÍA DE CUENTAS ANUALES</a:t>
          </a:r>
        </a:p>
      </dsp:txBody>
      <dsp:txXfrm rot="10800000">
        <a:off x="1594667" y="1010"/>
        <a:ext cx="4058666" cy="1014021"/>
      </dsp:txXfrm>
    </dsp:sp>
    <dsp:sp modelId="{DB4B063E-8507-45D5-9CD3-8C1C7088FA74}">
      <dsp:nvSpPr>
        <dsp:cNvPr id="0" name=""/>
        <dsp:cNvSpPr/>
      </dsp:nvSpPr>
      <dsp:spPr>
        <a:xfrm>
          <a:off x="277681" y="0"/>
          <a:ext cx="1020054" cy="101402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AF1FBD3-3383-4F27-A77A-BA3971147C77}">
      <dsp:nvSpPr>
        <dsp:cNvPr id="0" name=""/>
        <dsp:cNvSpPr/>
      </dsp:nvSpPr>
      <dsp:spPr>
        <a:xfrm rot="10800000">
          <a:off x="1339653" y="1317725"/>
          <a:ext cx="4312171" cy="10140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7155"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dirty="0"/>
            <a:t>INFORMES DE INFORMACIÓN NO FINANCIERA</a:t>
          </a:r>
        </a:p>
      </dsp:txBody>
      <dsp:txXfrm rot="10800000">
        <a:off x="1593158" y="1317725"/>
        <a:ext cx="4058666" cy="1014021"/>
      </dsp:txXfrm>
    </dsp:sp>
    <dsp:sp modelId="{D036DA61-68F6-4830-8E03-8516BD6CC28B}">
      <dsp:nvSpPr>
        <dsp:cNvPr id="0" name=""/>
        <dsp:cNvSpPr/>
      </dsp:nvSpPr>
      <dsp:spPr>
        <a:xfrm>
          <a:off x="267174" y="1329751"/>
          <a:ext cx="1014021" cy="101402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ACFBE45-726D-4D38-ABFB-A417204000E7}">
      <dsp:nvSpPr>
        <dsp:cNvPr id="0" name=""/>
        <dsp:cNvSpPr/>
      </dsp:nvSpPr>
      <dsp:spPr>
        <a:xfrm rot="10800000">
          <a:off x="1339653" y="2634439"/>
          <a:ext cx="4312171" cy="10140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7155"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dirty="0"/>
            <a:t>INFORMES PERICIALES</a:t>
          </a:r>
        </a:p>
      </dsp:txBody>
      <dsp:txXfrm rot="10800000">
        <a:off x="1593158" y="2634439"/>
        <a:ext cx="4058666" cy="1014021"/>
      </dsp:txXfrm>
    </dsp:sp>
    <dsp:sp modelId="{EAC235A7-1C4A-4C78-BA91-965BC3C94E3A}">
      <dsp:nvSpPr>
        <dsp:cNvPr id="0" name=""/>
        <dsp:cNvSpPr/>
      </dsp:nvSpPr>
      <dsp:spPr>
        <a:xfrm>
          <a:off x="291226" y="2634439"/>
          <a:ext cx="1014021" cy="101402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15BC9-BC7C-4DEF-B647-5530BA6198D9}">
      <dsp:nvSpPr>
        <dsp:cNvPr id="0" name=""/>
        <dsp:cNvSpPr/>
      </dsp:nvSpPr>
      <dsp:spPr>
        <a:xfrm>
          <a:off x="5249340" y="2151584"/>
          <a:ext cx="2629714" cy="2629714"/>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Agilizamos tiempos en la consecución de vuestros objetivos</a:t>
          </a:r>
        </a:p>
      </dsp:txBody>
      <dsp:txXfrm>
        <a:off x="5778029" y="2767582"/>
        <a:ext cx="1572336" cy="1351727"/>
      </dsp:txXfrm>
    </dsp:sp>
    <dsp:sp modelId="{E1E59843-513D-41A9-9610-D8783A82162F}">
      <dsp:nvSpPr>
        <dsp:cNvPr id="0" name=""/>
        <dsp:cNvSpPr/>
      </dsp:nvSpPr>
      <dsp:spPr>
        <a:xfrm>
          <a:off x="2645559" y="1443789"/>
          <a:ext cx="2592190" cy="2277485"/>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Actuamos en vuestra representación</a:t>
          </a:r>
        </a:p>
      </dsp:txBody>
      <dsp:txXfrm>
        <a:off x="3264669" y="2020618"/>
        <a:ext cx="1353970" cy="1123827"/>
      </dsp:txXfrm>
    </dsp:sp>
    <dsp:sp modelId="{7C16BF67-C231-4DD9-9E5C-DC1C446B59C7}">
      <dsp:nvSpPr>
        <dsp:cNvPr id="0" name=""/>
        <dsp:cNvSpPr/>
      </dsp:nvSpPr>
      <dsp:spPr>
        <a:xfrm rot="20700000">
          <a:off x="4790530" y="210572"/>
          <a:ext cx="1873878" cy="1873878"/>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Interlocutor adecuado</a:t>
          </a:r>
        </a:p>
      </dsp:txBody>
      <dsp:txXfrm rot="-20700000">
        <a:off x="5201527" y="621568"/>
        <a:ext cx="1051885" cy="1051885"/>
      </dsp:txXfrm>
    </dsp:sp>
    <dsp:sp modelId="{4C0D913C-00C2-419B-B577-4DF87B576A96}">
      <dsp:nvSpPr>
        <dsp:cNvPr id="0" name=""/>
        <dsp:cNvSpPr/>
      </dsp:nvSpPr>
      <dsp:spPr>
        <a:xfrm>
          <a:off x="5053627" y="1751061"/>
          <a:ext cx="3366034" cy="3366034"/>
        </a:xfrm>
        <a:prstGeom prst="circularArrow">
          <a:avLst>
            <a:gd name="adj1" fmla="val 4688"/>
            <a:gd name="adj2" fmla="val 299029"/>
            <a:gd name="adj3" fmla="val 2528600"/>
            <a:gd name="adj4" fmla="val 15834745"/>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6E4E7B-53C6-4343-9A74-04BAD4889F80}">
      <dsp:nvSpPr>
        <dsp:cNvPr id="0" name=""/>
        <dsp:cNvSpPr/>
      </dsp:nvSpPr>
      <dsp:spPr>
        <a:xfrm>
          <a:off x="2309824" y="1200588"/>
          <a:ext cx="2445634" cy="244563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AFAC92-BFD4-465A-9517-922ADB03B31E}">
      <dsp:nvSpPr>
        <dsp:cNvPr id="0" name=""/>
        <dsp:cNvSpPr/>
      </dsp:nvSpPr>
      <dsp:spPr>
        <a:xfrm>
          <a:off x="4357083" y="-202396"/>
          <a:ext cx="2636886" cy="2636886"/>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1620B-842A-4C99-B5BA-9FC06BABB9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7C04C5-9674-4B25-B0A1-3648430C6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D148528-AB2D-4E6E-9957-F421544EFC03}"/>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5" name="Marcador de pie de página 4">
            <a:extLst>
              <a:ext uri="{FF2B5EF4-FFF2-40B4-BE49-F238E27FC236}">
                <a16:creationId xmlns:a16="http://schemas.microsoft.com/office/drawing/2014/main" id="{67A1BD50-BDF4-4DBD-8317-526456136D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682E30-2CDC-4671-9623-91AA1008EB38}"/>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277058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1F868-CDC8-4E2A-B1ED-8B4D024BBFA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2807194-A9B1-487F-9EE5-61D9F3C4080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3BF96A-2F4F-48A2-A582-B00597E28389}"/>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5" name="Marcador de pie de página 4">
            <a:extLst>
              <a:ext uri="{FF2B5EF4-FFF2-40B4-BE49-F238E27FC236}">
                <a16:creationId xmlns:a16="http://schemas.microsoft.com/office/drawing/2014/main" id="{24A8862B-9894-49A4-82EE-33268C118F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8D7366-8042-462B-AD10-303EAD50D918}"/>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65560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6596B7-A1DD-47A8-84D0-CB7BD085C6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FD08D83-6902-4D1A-921B-0799A99902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5362B2-9278-4777-8828-281D28387168}"/>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5" name="Marcador de pie de página 4">
            <a:extLst>
              <a:ext uri="{FF2B5EF4-FFF2-40B4-BE49-F238E27FC236}">
                <a16:creationId xmlns:a16="http://schemas.microsoft.com/office/drawing/2014/main" id="{74844F10-D7CC-4F3A-8CC1-ABF1347D8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D68833-3DA4-4624-8B17-E89A35FFF2D6}"/>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20166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F8207-D250-41B0-A947-9FE02084D61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AFD02F-E33D-44D5-982E-33CD453F6D4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1E175F-EF90-4344-B9D1-A34B7B3B4BC9}"/>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5" name="Marcador de pie de página 4">
            <a:extLst>
              <a:ext uri="{FF2B5EF4-FFF2-40B4-BE49-F238E27FC236}">
                <a16:creationId xmlns:a16="http://schemas.microsoft.com/office/drawing/2014/main" id="{566EDD7F-873E-43FF-816D-687121E253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B50225-100C-45BF-B5E2-730F9F519C7C}"/>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178103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7C7EB-F0D5-4C05-9825-B0E2656D69E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DD58B6-E1C3-481B-B3DC-7B8798A8B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4433A36-B268-4785-A4AD-9323FF129116}"/>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5" name="Marcador de pie de página 4">
            <a:extLst>
              <a:ext uri="{FF2B5EF4-FFF2-40B4-BE49-F238E27FC236}">
                <a16:creationId xmlns:a16="http://schemas.microsoft.com/office/drawing/2014/main" id="{7A086B70-72F0-48E0-99F3-4CAB6BCDAB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9CBA90-E9AD-4242-A826-80848522A52D}"/>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18103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3BF1E-7AFC-4116-B442-AF185B39F0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A1454E-E1C2-461B-967E-89A41134BF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A05D354-E8C1-41DB-9631-85BCE54A89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F4A3075-C817-47D3-8406-401B22315E1F}"/>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6" name="Marcador de pie de página 5">
            <a:extLst>
              <a:ext uri="{FF2B5EF4-FFF2-40B4-BE49-F238E27FC236}">
                <a16:creationId xmlns:a16="http://schemas.microsoft.com/office/drawing/2014/main" id="{C66CF250-AA80-446E-B334-8336693DF4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F400B1-C88D-473A-86B5-2603C76DACA3}"/>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227073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73B007-49A0-4260-9F6B-C3AFF1F3204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B3084A-E4F4-4DF5-BCFF-9A9DCFB04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B421EE-19CB-4CCA-ABBC-E9A987404E7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CA5EE9-61C2-4367-ABF4-98149312E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016B03-72B8-4603-838F-C620CDF3E4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D27ADFB-E372-4009-9D9A-391A21529B17}"/>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8" name="Marcador de pie de página 7">
            <a:extLst>
              <a:ext uri="{FF2B5EF4-FFF2-40B4-BE49-F238E27FC236}">
                <a16:creationId xmlns:a16="http://schemas.microsoft.com/office/drawing/2014/main" id="{5385AD0D-3F64-43FC-B846-F69598B305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0953404-40D9-4928-A06B-F5F5C0D12CC0}"/>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201947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DE416-3D38-4E17-A844-3CB33CB82FA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3C24B41-886E-4320-B27A-2E150B3B2C45}"/>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4" name="Marcador de pie de página 3">
            <a:extLst>
              <a:ext uri="{FF2B5EF4-FFF2-40B4-BE49-F238E27FC236}">
                <a16:creationId xmlns:a16="http://schemas.microsoft.com/office/drawing/2014/main" id="{C29AAF7B-5FA7-4DEA-B697-17303FD94EC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9FDA338-9B22-4D70-A635-90262D633C3F}"/>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372938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95A3A90-C0DD-4F0D-8BCD-D11688A36F26}"/>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3" name="Marcador de pie de página 2">
            <a:extLst>
              <a:ext uri="{FF2B5EF4-FFF2-40B4-BE49-F238E27FC236}">
                <a16:creationId xmlns:a16="http://schemas.microsoft.com/office/drawing/2014/main" id="{CE181C8B-5B8F-4C6B-A98D-CBE56B43696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092B866-63E9-4E7F-BE2E-7B63D63005AD}"/>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422626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1F796F-998C-42BD-9F92-382228FBBE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17DEE4-4C72-42E3-9980-80765B35A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BE4471-652E-4B5A-A334-8D0B16282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F89CAA-20A5-4FD3-A478-025745933E78}"/>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6" name="Marcador de pie de página 5">
            <a:extLst>
              <a:ext uri="{FF2B5EF4-FFF2-40B4-BE49-F238E27FC236}">
                <a16:creationId xmlns:a16="http://schemas.microsoft.com/office/drawing/2014/main" id="{7FB27CA9-75B8-4ADC-8DF7-456B39B12A5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E3A6FD-1567-43E2-B38E-B2BE518097CB}"/>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12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79EDC-13CB-4FF2-800A-27464A8A5C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2742F27-B54B-448C-9D07-CB4C58D19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29EA9E6-EA32-4900-9B83-1A8B832EE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782B0A-A7FB-4A21-8D21-E3A4450B9E93}"/>
              </a:ext>
            </a:extLst>
          </p:cNvPr>
          <p:cNvSpPr>
            <a:spLocks noGrp="1"/>
          </p:cNvSpPr>
          <p:nvPr>
            <p:ph type="dt" sz="half" idx="10"/>
          </p:nvPr>
        </p:nvSpPr>
        <p:spPr/>
        <p:txBody>
          <a:bodyPr/>
          <a:lstStyle/>
          <a:p>
            <a:fld id="{093E4D71-0E46-46F3-9B72-BB56AD4E83F6}" type="datetimeFigureOut">
              <a:rPr lang="es-ES" smtClean="0"/>
              <a:t>01/10/2019</a:t>
            </a:fld>
            <a:endParaRPr lang="es-ES"/>
          </a:p>
        </p:txBody>
      </p:sp>
      <p:sp>
        <p:nvSpPr>
          <p:cNvPr id="6" name="Marcador de pie de página 5">
            <a:extLst>
              <a:ext uri="{FF2B5EF4-FFF2-40B4-BE49-F238E27FC236}">
                <a16:creationId xmlns:a16="http://schemas.microsoft.com/office/drawing/2014/main" id="{484AEDC9-FBB2-4FFD-97A4-ECE5E9B013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6E09B9-7F0D-4E58-A48C-ECA3300F92DE}"/>
              </a:ext>
            </a:extLst>
          </p:cNvPr>
          <p:cNvSpPr>
            <a:spLocks noGrp="1"/>
          </p:cNvSpPr>
          <p:nvPr>
            <p:ph type="sldNum" sz="quarter" idx="12"/>
          </p:nvPr>
        </p:nvSpPr>
        <p:spPr/>
        <p:txBody>
          <a:bodyPr/>
          <a:lstStyle/>
          <a:p>
            <a:fld id="{C369D33E-0C3B-4B1F-9BC2-6F4B0DECC81B}" type="slidenum">
              <a:rPr lang="es-ES" smtClean="0"/>
              <a:t>‹Nº›</a:t>
            </a:fld>
            <a:endParaRPr lang="es-ES"/>
          </a:p>
        </p:txBody>
      </p:sp>
    </p:spTree>
    <p:extLst>
      <p:ext uri="{BB962C8B-B14F-4D97-AF65-F5344CB8AC3E}">
        <p14:creationId xmlns:p14="http://schemas.microsoft.com/office/powerpoint/2010/main" val="144030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210C66-4A56-404F-B750-C7C798FAA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75E800-0655-42D6-B2B7-D5248C26C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1E8BD8-48D5-49F4-9D3A-C08659610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E4D71-0E46-46F3-9B72-BB56AD4E83F6}" type="datetimeFigureOut">
              <a:rPr lang="es-ES" smtClean="0"/>
              <a:t>01/10/2019</a:t>
            </a:fld>
            <a:endParaRPr lang="es-ES"/>
          </a:p>
        </p:txBody>
      </p:sp>
      <p:sp>
        <p:nvSpPr>
          <p:cNvPr id="5" name="Marcador de pie de página 4">
            <a:extLst>
              <a:ext uri="{FF2B5EF4-FFF2-40B4-BE49-F238E27FC236}">
                <a16:creationId xmlns:a16="http://schemas.microsoft.com/office/drawing/2014/main" id="{92759DF3-8525-4BAD-B94A-F060A30EF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EBF516D-2A44-44AD-8FFB-B11786190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9D33E-0C3B-4B1F-9BC2-6F4B0DECC81B}" type="slidenum">
              <a:rPr lang="es-ES" smtClean="0"/>
              <a:t>‹Nº›</a:t>
            </a:fld>
            <a:endParaRPr lang="es-ES"/>
          </a:p>
        </p:txBody>
      </p:sp>
    </p:spTree>
    <p:extLst>
      <p:ext uri="{BB962C8B-B14F-4D97-AF65-F5344CB8AC3E}">
        <p14:creationId xmlns:p14="http://schemas.microsoft.com/office/powerpoint/2010/main" val="201206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5.svg"/><Relationship Id="rId3" Type="http://schemas.openxmlformats.org/officeDocument/2006/relationships/slide" Target="slide15.xml"/><Relationship Id="rId7" Type="http://schemas.openxmlformats.org/officeDocument/2006/relationships/image" Target="../media/image21.png"/><Relationship Id="rId12"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3.xml"/><Relationship Id="rId5" Type="http://schemas.openxmlformats.org/officeDocument/2006/relationships/slide" Target="slide29.xml"/><Relationship Id="rId10" Type="http://schemas.openxmlformats.org/officeDocument/2006/relationships/image" Target="../media/image24.png"/><Relationship Id="rId4" Type="http://schemas.openxmlformats.org/officeDocument/2006/relationships/slide" Target="slide24.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slide" Target="slide16.xml"/><Relationship Id="rId21" Type="http://schemas.openxmlformats.org/officeDocument/2006/relationships/image" Target="../media/image35.svg"/><Relationship Id="rId7" Type="http://schemas.openxmlformats.org/officeDocument/2006/relationships/slide" Target="slide21.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25.jpg"/><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26.png"/><Relationship Id="rId5" Type="http://schemas.openxmlformats.org/officeDocument/2006/relationships/slide" Target="slide18.xml"/><Relationship Id="rId15" Type="http://schemas.openxmlformats.org/officeDocument/2006/relationships/image" Target="../media/image30.png"/><Relationship Id="rId10" Type="http://schemas.openxmlformats.org/officeDocument/2006/relationships/slide" Target="slide23.xml"/><Relationship Id="rId19" Type="http://schemas.openxmlformats.org/officeDocument/2006/relationships/slide" Target="slide3.xml"/><Relationship Id="rId4" Type="http://schemas.openxmlformats.org/officeDocument/2006/relationships/slide" Target="slide17.xml"/><Relationship Id="rId9" Type="http://schemas.openxmlformats.org/officeDocument/2006/relationships/slide" Target="slide19.xml"/><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svg"/><Relationship Id="rId3" Type="http://schemas.openxmlformats.org/officeDocument/2006/relationships/slide" Target="slide25.xml"/><Relationship Id="rId7" Type="http://schemas.openxmlformats.org/officeDocument/2006/relationships/image" Target="../media/image32.png"/><Relationship Id="rId12"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14.xml"/><Relationship Id="rId5" Type="http://schemas.openxmlformats.org/officeDocument/2006/relationships/slide" Target="slide27.xml"/><Relationship Id="rId10" Type="http://schemas.openxmlformats.org/officeDocument/2006/relationships/image" Target="../media/image39.png"/><Relationship Id="rId4" Type="http://schemas.openxmlformats.org/officeDocument/2006/relationships/slide" Target="slide26.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4.svg"/><Relationship Id="rId4" Type="http://schemas.openxmlformats.org/officeDocument/2006/relationships/diagramLayout" Target="../diagrams/layout1.xml"/><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6.png"/><Relationship Id="rId7" Type="http://schemas.openxmlformats.org/officeDocument/2006/relationships/diagramColors" Target="../diagrams/colors2.xml"/><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48.svg"/><Relationship Id="rId5" Type="http://schemas.openxmlformats.org/officeDocument/2006/relationships/diagramLayout" Target="../diagrams/layout2.xml"/><Relationship Id="rId10" Type="http://schemas.openxmlformats.org/officeDocument/2006/relationships/image" Target="../media/image47.png"/><Relationship Id="rId4" Type="http://schemas.openxmlformats.org/officeDocument/2006/relationships/diagramData" Target="../diagrams/data2.xml"/><Relationship Id="rId9" Type="http://schemas.openxmlformats.org/officeDocument/2006/relationships/slide" Target="slide14.xml"/></Relationships>
</file>

<file path=ppt/slides/_rels/slide3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7.svg"/><Relationship Id="rId4" Type="http://schemas.openxmlformats.org/officeDocument/2006/relationships/diagramLayout" Target="../diagrams/layout3.xml"/><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36.xml"/><Relationship Id="rId7" Type="http://schemas.openxmlformats.org/officeDocument/2006/relationships/slide" Target="slide3.xml"/><Relationship Id="rId2" Type="http://schemas.openxmlformats.org/officeDocument/2006/relationships/image" Target="../media/image58.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slide" Target="slide40.xml"/><Relationship Id="rId9" Type="http://schemas.openxmlformats.org/officeDocument/2006/relationships/image" Target="../media/image41.svg"/></Relationships>
</file>

<file path=ppt/slides/_rels/slide3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4.svg"/><Relationship Id="rId4" Type="http://schemas.openxmlformats.org/officeDocument/2006/relationships/diagramLayout" Target="../diagrams/layout4.xml"/><Relationship Id="rId9"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 Target="slide5.xml"/><Relationship Id="rId21" Type="http://schemas.microsoft.com/office/2007/relationships/hdphoto" Target="../media/hdphoto1.wdp"/><Relationship Id="rId7" Type="http://schemas.openxmlformats.org/officeDocument/2006/relationships/slide" Target="slide10.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image" Target="../media/image4.jp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5.png"/><Relationship Id="rId24" Type="http://schemas.openxmlformats.org/officeDocument/2006/relationships/image" Target="../media/image15.svg"/><Relationship Id="rId5" Type="http://schemas.openxmlformats.org/officeDocument/2006/relationships/slide" Target="slide7.xml"/><Relationship Id="rId15" Type="http://schemas.openxmlformats.org/officeDocument/2006/relationships/image" Target="../media/image9.png"/><Relationship Id="rId23" Type="http://schemas.openxmlformats.org/officeDocument/2006/relationships/image" Target="../media/image14.png"/><Relationship Id="rId10" Type="http://schemas.openxmlformats.org/officeDocument/2006/relationships/slide" Target="slide12.xml"/><Relationship Id="rId19"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8.xml"/><Relationship Id="rId14" Type="http://schemas.openxmlformats.org/officeDocument/2006/relationships/image" Target="../media/image8.png"/><Relationship Id="rId22"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9.png"/><Relationship Id="rId7" Type="http://schemas.openxmlformats.org/officeDocument/2006/relationships/slide" Target="slide3.xml"/><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image" Target="../media/image70.png"/><Relationship Id="rId9" Type="http://schemas.openxmlformats.org/officeDocument/2006/relationships/image" Target="../media/image15.svg"/></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4.xml"/><Relationship Id="rId7" Type="http://schemas.openxmlformats.org/officeDocument/2006/relationships/slide" Target="slide3.xml"/><Relationship Id="rId2" Type="http://schemas.openxmlformats.org/officeDocument/2006/relationships/image" Target="../media/image72.jp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slide" Target="slide47.xml"/><Relationship Id="rId9" Type="http://schemas.openxmlformats.org/officeDocument/2006/relationships/image" Target="../media/image15.svg"/></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5.xml"/><Relationship Id="rId7" Type="http://schemas.openxmlformats.org/officeDocument/2006/relationships/slide" Target="slide43.xml"/><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 Target="slide46.xml"/><Relationship Id="rId9" Type="http://schemas.openxmlformats.org/officeDocument/2006/relationships/image" Target="../media/image15.svg"/></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7.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5.svg"/><Relationship Id="rId4" Type="http://schemas.openxmlformats.org/officeDocument/2006/relationships/diagramLayout" Target="../diagrams/layout5.xml"/><Relationship Id="rId9"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hyperlink" Target="mailto:info@laborde.es" TargetMode="External"/><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8.jpg"/><Relationship Id="rId4" Type="http://schemas.openxmlformats.org/officeDocument/2006/relationships/hyperlink" Target="http://www.laborde.es/"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89C85-695A-45BF-B222-F6D7984ACF43}"/>
              </a:ext>
            </a:extLst>
          </p:cNvPr>
          <p:cNvSpPr>
            <a:spLocks noGrp="1"/>
          </p:cNvSpPr>
          <p:nvPr>
            <p:ph type="ctrTitle"/>
          </p:nvPr>
        </p:nvSpPr>
        <p:spPr>
          <a:xfrm>
            <a:off x="-846220" y="628899"/>
            <a:ext cx="9144000" cy="1320216"/>
          </a:xfrm>
          <a:scene3d>
            <a:camera prst="orthographicFront"/>
            <a:lightRig rig="threePt" dir="t"/>
          </a:scene3d>
          <a:sp3d>
            <a:bevelT prst="relaxedInset"/>
          </a:sp3d>
        </p:spPr>
        <p:txBody>
          <a:bodyPr>
            <a:normAutofit/>
          </a:bodyPr>
          <a:lstStyle/>
          <a:p>
            <a:r>
              <a:rPr lang="es-ES" sz="4400" b="1" dirty="0"/>
              <a:t>PORTFOLIO DE SERVICIOS 2019</a:t>
            </a:r>
          </a:p>
        </p:txBody>
      </p:sp>
      <p:sp>
        <p:nvSpPr>
          <p:cNvPr id="3" name="Subtítulo 2">
            <a:extLst>
              <a:ext uri="{FF2B5EF4-FFF2-40B4-BE49-F238E27FC236}">
                <a16:creationId xmlns:a16="http://schemas.microsoft.com/office/drawing/2014/main" id="{27DD38FD-72CD-419C-BE56-304B3320B77D}"/>
              </a:ext>
            </a:extLst>
          </p:cNvPr>
          <p:cNvSpPr>
            <a:spLocks noGrp="1"/>
          </p:cNvSpPr>
          <p:nvPr>
            <p:ph type="subTitle" idx="1"/>
          </p:nvPr>
        </p:nvSpPr>
        <p:spPr>
          <a:xfrm>
            <a:off x="8297780" y="1351172"/>
            <a:ext cx="3327991" cy="597943"/>
          </a:xfrm>
        </p:spPr>
        <p:txBody>
          <a:bodyPr/>
          <a:lstStyle/>
          <a:p>
            <a:r>
              <a:rPr lang="es-ES" dirty="0">
                <a:solidFill>
                  <a:schemeClr val="bg1"/>
                </a:solidFill>
              </a:rPr>
              <a:t>Laborde Consultores</a:t>
            </a:r>
          </a:p>
        </p:txBody>
      </p:sp>
    </p:spTree>
    <p:extLst>
      <p:ext uri="{BB962C8B-B14F-4D97-AF65-F5344CB8AC3E}">
        <p14:creationId xmlns:p14="http://schemas.microsoft.com/office/powerpoint/2010/main" val="232226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4614F26-D022-4A69-85BB-70BD9B04437D}"/>
              </a:ext>
            </a:extLst>
          </p:cNvPr>
          <p:cNvSpPr>
            <a:spLocks noGrp="1"/>
          </p:cNvSpPr>
          <p:nvPr>
            <p:ph type="title"/>
          </p:nvPr>
        </p:nvSpPr>
        <p:spPr>
          <a:xfrm>
            <a:off x="640079" y="2053641"/>
            <a:ext cx="3669161" cy="2760098"/>
          </a:xfrm>
        </p:spPr>
        <p:txBody>
          <a:bodyPr>
            <a:normAutofit/>
          </a:bodyPr>
          <a:lstStyle/>
          <a:p>
            <a:r>
              <a:rPr lang="es-ES">
                <a:solidFill>
                  <a:srgbClr val="FFFFFF"/>
                </a:solidFill>
              </a:rPr>
              <a:t>PREVENCIÓN DEL BLANQUEO DE CAPITALES</a:t>
            </a:r>
          </a:p>
        </p:txBody>
      </p:sp>
      <p:sp>
        <p:nvSpPr>
          <p:cNvPr id="3" name="Marcador de contenido 2">
            <a:extLst>
              <a:ext uri="{FF2B5EF4-FFF2-40B4-BE49-F238E27FC236}">
                <a16:creationId xmlns:a16="http://schemas.microsoft.com/office/drawing/2014/main" id="{A288AC40-74D3-4525-8ABA-783102064A15}"/>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La Ley 10/2010, de 28 de abril, de prevención del blanqueo de capitales y de financiación del terrorismo y su reglamento aprobado por Real Decreto 304/2014, de 5 de Mayo. </a:t>
            </a:r>
          </a:p>
        </p:txBody>
      </p:sp>
      <p:sp>
        <p:nvSpPr>
          <p:cNvPr id="9" name="CuadroTexto 8">
            <a:extLst>
              <a:ext uri="{FF2B5EF4-FFF2-40B4-BE49-F238E27FC236}">
                <a16:creationId xmlns:a16="http://schemas.microsoft.com/office/drawing/2014/main" id="{8C1F2598-42D2-49DF-959B-727028BB1B7A}"/>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37067022-3005-4A76-AEEC-2F8CF1AD4AA4}"/>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EC959D87-3BFF-48A8-B95C-4F358B6F42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59685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1F0CFE9-9D04-48AE-85DB-BE760614CD0A}"/>
              </a:ext>
            </a:extLst>
          </p:cNvPr>
          <p:cNvSpPr>
            <a:spLocks noGrp="1"/>
          </p:cNvSpPr>
          <p:nvPr>
            <p:ph type="title"/>
          </p:nvPr>
        </p:nvSpPr>
        <p:spPr>
          <a:xfrm>
            <a:off x="640079" y="2053641"/>
            <a:ext cx="3669161" cy="2760098"/>
          </a:xfrm>
        </p:spPr>
        <p:txBody>
          <a:bodyPr>
            <a:normAutofit/>
          </a:bodyPr>
          <a:lstStyle/>
          <a:p>
            <a:r>
              <a:rPr lang="es-ES" sz="3700">
                <a:solidFill>
                  <a:srgbClr val="FFFFFF"/>
                </a:solidFill>
              </a:rPr>
              <a:t>SEGURIDAD DE DATOS PARA LA INDUSTRIA DE TARJETA DE PAGO (PCI DSS)</a:t>
            </a:r>
          </a:p>
        </p:txBody>
      </p:sp>
      <p:sp>
        <p:nvSpPr>
          <p:cNvPr id="3" name="Marcador de contenido 2">
            <a:extLst>
              <a:ext uri="{FF2B5EF4-FFF2-40B4-BE49-F238E27FC236}">
                <a16:creationId xmlns:a16="http://schemas.microsoft.com/office/drawing/2014/main" id="{1293AB54-4430-419B-9D3F-153F36379332}"/>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Cualquier organización que reciba tarjetas de pago, incluyendo tarjetas de débito y crédito, deberá cumplir con los 12 requisitos de forma directa o bien a través de un control de compensación. </a:t>
            </a:r>
          </a:p>
        </p:txBody>
      </p:sp>
      <p:sp>
        <p:nvSpPr>
          <p:cNvPr id="9" name="CuadroTexto 8">
            <a:extLst>
              <a:ext uri="{FF2B5EF4-FFF2-40B4-BE49-F238E27FC236}">
                <a16:creationId xmlns:a16="http://schemas.microsoft.com/office/drawing/2014/main" id="{79D0FA2F-8D41-44C1-9E3E-868BDFE1D561}"/>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DD9385DF-8CBD-4F8E-85D6-E97E3679C048}"/>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E314AA34-6753-49EE-8EE3-2DE13231AE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303481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8974CE4-D53A-444E-8890-6C447D02C8F7}"/>
              </a:ext>
            </a:extLst>
          </p:cNvPr>
          <p:cNvSpPr>
            <a:spLocks noGrp="1"/>
          </p:cNvSpPr>
          <p:nvPr>
            <p:ph type="title"/>
          </p:nvPr>
        </p:nvSpPr>
        <p:spPr>
          <a:xfrm>
            <a:off x="640079" y="2053641"/>
            <a:ext cx="3669161" cy="2760098"/>
          </a:xfrm>
        </p:spPr>
        <p:txBody>
          <a:bodyPr>
            <a:normAutofit/>
          </a:bodyPr>
          <a:lstStyle/>
          <a:p>
            <a:r>
              <a:rPr lang="es-ES">
                <a:solidFill>
                  <a:srgbClr val="FFFFFF"/>
                </a:solidFill>
              </a:rPr>
              <a:t>PLAN DE IGUALDAD</a:t>
            </a:r>
          </a:p>
        </p:txBody>
      </p:sp>
      <p:sp>
        <p:nvSpPr>
          <p:cNvPr id="3" name="Marcador de contenido 2">
            <a:extLst>
              <a:ext uri="{FF2B5EF4-FFF2-40B4-BE49-F238E27FC236}">
                <a16:creationId xmlns:a16="http://schemas.microsoft.com/office/drawing/2014/main" id="{B5DD0673-76F0-45AC-BC40-CE5CC7C7700B}"/>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Tras las modificaciones normativas realizadas por el Real Decretoley 6/2019, de 1 de marzo, de medidas urgentes para garantía de la igualdad de trato y de oportunidades entre mujeres y hombres en el empleo y la ocupación, sobre el  art. 45 de la LOI, se ha producido una ampliación generalizada en la obligación de implantación de un P.I a las empresas con más de 50 trabajadores -dentro de un periodo transitorio de tres años a contar desde el 7 de marzo de 2019- frente a las de más de doscientos cincuenta fijada con anterioridad. </a:t>
            </a:r>
          </a:p>
        </p:txBody>
      </p:sp>
      <p:sp>
        <p:nvSpPr>
          <p:cNvPr id="9" name="CuadroTexto 8">
            <a:extLst>
              <a:ext uri="{FF2B5EF4-FFF2-40B4-BE49-F238E27FC236}">
                <a16:creationId xmlns:a16="http://schemas.microsoft.com/office/drawing/2014/main" id="{592E0263-9CB7-4A67-BA2F-5FF990009D8F}"/>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300512B6-9BBA-4158-AAFD-F8A1781BE918}"/>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C6F9ED16-E82C-4C8C-BAE4-BA39907BCE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66696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8974CE4-D53A-444E-8890-6C447D02C8F7}"/>
              </a:ext>
            </a:extLst>
          </p:cNvPr>
          <p:cNvSpPr>
            <a:spLocks noGrp="1"/>
          </p:cNvSpPr>
          <p:nvPr>
            <p:ph type="title"/>
          </p:nvPr>
        </p:nvSpPr>
        <p:spPr>
          <a:xfrm>
            <a:off x="640079" y="2053641"/>
            <a:ext cx="3669161" cy="2760098"/>
          </a:xfrm>
        </p:spPr>
        <p:txBody>
          <a:bodyPr>
            <a:normAutofit/>
          </a:bodyPr>
          <a:lstStyle/>
          <a:p>
            <a:r>
              <a:rPr lang="es-ES" dirty="0">
                <a:solidFill>
                  <a:srgbClr val="FFFFFF"/>
                </a:solidFill>
              </a:rPr>
              <a:t>SEGURIDAD ALIMENTARIA</a:t>
            </a:r>
          </a:p>
        </p:txBody>
      </p:sp>
      <p:sp>
        <p:nvSpPr>
          <p:cNvPr id="3" name="Marcador de contenido 2">
            <a:extLst>
              <a:ext uri="{FF2B5EF4-FFF2-40B4-BE49-F238E27FC236}">
                <a16:creationId xmlns:a16="http://schemas.microsoft.com/office/drawing/2014/main" id="{B5DD0673-76F0-45AC-BC40-CE5CC7C7700B}"/>
              </a:ext>
            </a:extLst>
          </p:cNvPr>
          <p:cNvSpPr>
            <a:spLocks noGrp="1"/>
          </p:cNvSpPr>
          <p:nvPr>
            <p:ph idx="1"/>
          </p:nvPr>
        </p:nvSpPr>
        <p:spPr>
          <a:xfrm>
            <a:off x="6090574" y="801866"/>
            <a:ext cx="5306084" cy="5230634"/>
          </a:xfrm>
        </p:spPr>
        <p:txBody>
          <a:bodyPr anchor="ctr">
            <a:normAutofit lnSpcReduction="10000"/>
          </a:bodyPr>
          <a:lstStyle/>
          <a:p>
            <a:r>
              <a:rPr lang="es-ES" sz="2400" dirty="0">
                <a:solidFill>
                  <a:srgbClr val="000000"/>
                </a:solidFill>
              </a:rPr>
              <a:t>Adaptación a la norma UE 1169/2011 </a:t>
            </a:r>
          </a:p>
          <a:p>
            <a:r>
              <a:rPr lang="es-ES" sz="2400" dirty="0">
                <a:solidFill>
                  <a:srgbClr val="000000"/>
                </a:solidFill>
              </a:rPr>
              <a:t>Plan de alérgenos </a:t>
            </a:r>
          </a:p>
          <a:p>
            <a:r>
              <a:rPr lang="es-ES" sz="2400" dirty="0">
                <a:solidFill>
                  <a:srgbClr val="000000"/>
                </a:solidFill>
              </a:rPr>
              <a:t>Plan de formación de manipuladores  </a:t>
            </a:r>
          </a:p>
          <a:p>
            <a:r>
              <a:rPr lang="es-ES" sz="2400" dirty="0">
                <a:solidFill>
                  <a:srgbClr val="000000"/>
                </a:solidFill>
              </a:rPr>
              <a:t>Plan de mantenimiento de instalaciones y equipos  </a:t>
            </a:r>
          </a:p>
          <a:p>
            <a:r>
              <a:rPr lang="es-ES" sz="2400" dirty="0">
                <a:solidFill>
                  <a:srgbClr val="000000"/>
                </a:solidFill>
              </a:rPr>
              <a:t>Plan de limpieza y desinfección  </a:t>
            </a:r>
          </a:p>
          <a:p>
            <a:r>
              <a:rPr lang="es-ES" sz="2400" dirty="0">
                <a:solidFill>
                  <a:srgbClr val="000000"/>
                </a:solidFill>
              </a:rPr>
              <a:t>Plan de control de plagas  </a:t>
            </a:r>
          </a:p>
          <a:p>
            <a:r>
              <a:rPr lang="es-ES" sz="2400" dirty="0">
                <a:solidFill>
                  <a:srgbClr val="000000"/>
                </a:solidFill>
              </a:rPr>
              <a:t>Plan de control de agua  </a:t>
            </a:r>
          </a:p>
          <a:p>
            <a:r>
              <a:rPr lang="es-ES" sz="2400" dirty="0">
                <a:solidFill>
                  <a:srgbClr val="000000"/>
                </a:solidFill>
              </a:rPr>
              <a:t>Plan de buenas prácticas de manipulación e higiene </a:t>
            </a:r>
          </a:p>
          <a:p>
            <a:r>
              <a:rPr lang="es-ES" sz="2400" dirty="0">
                <a:solidFill>
                  <a:srgbClr val="000000"/>
                </a:solidFill>
              </a:rPr>
              <a:t>Plan de diseño higiénico de instalaciones </a:t>
            </a:r>
          </a:p>
          <a:p>
            <a:r>
              <a:rPr lang="es-ES" sz="2400" dirty="0">
                <a:solidFill>
                  <a:srgbClr val="000000"/>
                </a:solidFill>
              </a:rPr>
              <a:t>Plan de control de proveedores </a:t>
            </a:r>
          </a:p>
        </p:txBody>
      </p:sp>
      <p:sp>
        <p:nvSpPr>
          <p:cNvPr id="9" name="CuadroTexto 8">
            <a:extLst>
              <a:ext uri="{FF2B5EF4-FFF2-40B4-BE49-F238E27FC236}">
                <a16:creationId xmlns:a16="http://schemas.microsoft.com/office/drawing/2014/main" id="{592E0263-9CB7-4A67-BA2F-5FF990009D8F}"/>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300512B6-9BBA-4158-AAFD-F8A1781BE918}"/>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1A572164-6A98-4CD3-804C-BE5F0AA8D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361589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5A7B4-42BA-4056-85B0-7C32FF597399}"/>
              </a:ext>
            </a:extLst>
          </p:cNvPr>
          <p:cNvSpPr>
            <a:spLocks noGrp="1"/>
          </p:cNvSpPr>
          <p:nvPr>
            <p:ph type="title"/>
          </p:nvPr>
        </p:nvSpPr>
        <p:spPr>
          <a:xfrm>
            <a:off x="3404937" y="374027"/>
            <a:ext cx="5382126" cy="1325563"/>
          </a:xfrm>
          <a:noFill/>
        </p:spPr>
        <p:txBody>
          <a:bodyPr/>
          <a:lstStyle/>
          <a:p>
            <a:pPr algn="ctr"/>
            <a:r>
              <a:rPr lang="es-ES" dirty="0"/>
              <a:t>MEJORA PRODUCTIVA</a:t>
            </a:r>
          </a:p>
        </p:txBody>
      </p:sp>
      <p:sp>
        <p:nvSpPr>
          <p:cNvPr id="7" name="Rectángulo: esquinas redondeadas 6">
            <a:hlinkClick r:id="rId3" action="ppaction://hlinksldjump"/>
            <a:extLst>
              <a:ext uri="{FF2B5EF4-FFF2-40B4-BE49-F238E27FC236}">
                <a16:creationId xmlns:a16="http://schemas.microsoft.com/office/drawing/2014/main" id="{3C947020-1B4A-4B7C-B6CE-30C0A6F640A8}"/>
              </a:ext>
            </a:extLst>
          </p:cNvPr>
          <p:cNvSpPr/>
          <p:nvPr/>
        </p:nvSpPr>
        <p:spPr>
          <a:xfrm>
            <a:off x="2507178" y="2292540"/>
            <a:ext cx="3276000" cy="1336551"/>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COMUNICACIÓN Y MARKETING 2.0</a:t>
            </a:r>
          </a:p>
        </p:txBody>
      </p:sp>
      <p:sp>
        <p:nvSpPr>
          <p:cNvPr id="8" name="Rectángulo: esquinas redondeadas 7">
            <a:hlinkClick r:id="rId4" action="ppaction://hlinksldjump"/>
            <a:extLst>
              <a:ext uri="{FF2B5EF4-FFF2-40B4-BE49-F238E27FC236}">
                <a16:creationId xmlns:a16="http://schemas.microsoft.com/office/drawing/2014/main" id="{5D125B24-D72F-442E-8240-ACCE5C6ACA76}"/>
              </a:ext>
            </a:extLst>
          </p:cNvPr>
          <p:cNvSpPr/>
          <p:nvPr/>
        </p:nvSpPr>
        <p:spPr>
          <a:xfrm>
            <a:off x="2507178" y="4005470"/>
            <a:ext cx="3276000" cy="1336551"/>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SOLUCIONES INTEGRALES IT</a:t>
            </a:r>
          </a:p>
        </p:txBody>
      </p:sp>
      <p:sp>
        <p:nvSpPr>
          <p:cNvPr id="12" name="Rectángulo: esquinas redondeadas 11">
            <a:hlinkClick r:id="rId5" action="ppaction://hlinksldjump"/>
            <a:extLst>
              <a:ext uri="{FF2B5EF4-FFF2-40B4-BE49-F238E27FC236}">
                <a16:creationId xmlns:a16="http://schemas.microsoft.com/office/drawing/2014/main" id="{BAE8FA71-51B9-41CE-9242-6A62A0B7DE24}"/>
              </a:ext>
            </a:extLst>
          </p:cNvPr>
          <p:cNvSpPr/>
          <p:nvPr/>
        </p:nvSpPr>
        <p:spPr>
          <a:xfrm>
            <a:off x="6408822" y="4005470"/>
            <a:ext cx="3276000" cy="133655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EFICIENCIA ENERGÉTICA</a:t>
            </a:r>
          </a:p>
        </p:txBody>
      </p:sp>
      <p:sp>
        <p:nvSpPr>
          <p:cNvPr id="16" name="Rectángulo: esquinas redondeadas 15">
            <a:hlinkClick r:id="rId6" action="ppaction://hlinksldjump"/>
            <a:extLst>
              <a:ext uri="{FF2B5EF4-FFF2-40B4-BE49-F238E27FC236}">
                <a16:creationId xmlns:a16="http://schemas.microsoft.com/office/drawing/2014/main" id="{A00EB59D-3FBC-4446-B1DA-F87F1517CCA3}"/>
              </a:ext>
            </a:extLst>
          </p:cNvPr>
          <p:cNvSpPr/>
          <p:nvPr/>
        </p:nvSpPr>
        <p:spPr>
          <a:xfrm>
            <a:off x="6408822" y="2292541"/>
            <a:ext cx="3276000" cy="133655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LEAN STARTUP</a:t>
            </a:r>
          </a:p>
        </p:txBody>
      </p:sp>
      <p:pic>
        <p:nvPicPr>
          <p:cNvPr id="4" name="Imagen 3">
            <a:extLst>
              <a:ext uri="{FF2B5EF4-FFF2-40B4-BE49-F238E27FC236}">
                <a16:creationId xmlns:a16="http://schemas.microsoft.com/office/drawing/2014/main" id="{FA193B35-6B92-44B8-82F5-5C2E59141B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227" y="2529320"/>
            <a:ext cx="1077636" cy="881702"/>
          </a:xfrm>
          <a:prstGeom prst="rect">
            <a:avLst/>
          </a:prstGeom>
        </p:spPr>
      </p:pic>
      <p:pic>
        <p:nvPicPr>
          <p:cNvPr id="13" name="Imagen 12">
            <a:extLst>
              <a:ext uri="{FF2B5EF4-FFF2-40B4-BE49-F238E27FC236}">
                <a16:creationId xmlns:a16="http://schemas.microsoft.com/office/drawing/2014/main" id="{1FFCE759-188D-4097-BDBF-2530092DA0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5735" y="4174434"/>
            <a:ext cx="998621" cy="998621"/>
          </a:xfrm>
          <a:prstGeom prst="rect">
            <a:avLst/>
          </a:prstGeom>
        </p:spPr>
      </p:pic>
      <p:pic>
        <p:nvPicPr>
          <p:cNvPr id="15" name="Imagen 14">
            <a:extLst>
              <a:ext uri="{FF2B5EF4-FFF2-40B4-BE49-F238E27FC236}">
                <a16:creationId xmlns:a16="http://schemas.microsoft.com/office/drawing/2014/main" id="{C570EE83-6669-4D59-8C19-323EA60C4D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9001" y="2429140"/>
            <a:ext cx="992867" cy="992867"/>
          </a:xfrm>
          <a:prstGeom prst="rect">
            <a:avLst/>
          </a:prstGeom>
        </p:spPr>
      </p:pic>
      <p:pic>
        <p:nvPicPr>
          <p:cNvPr id="18" name="Imagen 17">
            <a:extLst>
              <a:ext uri="{FF2B5EF4-FFF2-40B4-BE49-F238E27FC236}">
                <a16:creationId xmlns:a16="http://schemas.microsoft.com/office/drawing/2014/main" id="{461F1C42-3F12-4558-BFAA-5C47CE68E9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0638" y="3932426"/>
            <a:ext cx="1409594" cy="1409594"/>
          </a:xfrm>
          <a:prstGeom prst="rect">
            <a:avLst/>
          </a:prstGeom>
        </p:spPr>
      </p:pic>
      <p:pic>
        <p:nvPicPr>
          <p:cNvPr id="19" name="Gráfico 18" descr="Flecha lineal: vuelta en U horizontal">
            <a:hlinkClick r:id="rId11" action="ppaction://hlinksldjump"/>
            <a:extLst>
              <a:ext uri="{FF2B5EF4-FFF2-40B4-BE49-F238E27FC236}">
                <a16:creationId xmlns:a16="http://schemas.microsoft.com/office/drawing/2014/main" id="{4BAFE2FF-ACAA-4DA9-AE60-E17575C513F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68796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873E9-2329-420F-92A0-CDA61D8A8885}"/>
              </a:ext>
            </a:extLst>
          </p:cNvPr>
          <p:cNvSpPr>
            <a:spLocks noGrp="1"/>
          </p:cNvSpPr>
          <p:nvPr>
            <p:ph type="title"/>
          </p:nvPr>
        </p:nvSpPr>
        <p:spPr/>
        <p:txBody>
          <a:bodyPr/>
          <a:lstStyle/>
          <a:p>
            <a:pPr algn="ctr"/>
            <a:r>
              <a:rPr lang="es-ES" dirty="0"/>
              <a:t>COMUNICACIÓN Y MARKETING 2.0</a:t>
            </a:r>
          </a:p>
        </p:txBody>
      </p:sp>
      <p:sp>
        <p:nvSpPr>
          <p:cNvPr id="4" name="Rectángulo: esquinas redondeadas 3">
            <a:hlinkClick r:id="rId3" action="ppaction://hlinksldjump"/>
            <a:extLst>
              <a:ext uri="{FF2B5EF4-FFF2-40B4-BE49-F238E27FC236}">
                <a16:creationId xmlns:a16="http://schemas.microsoft.com/office/drawing/2014/main" id="{0564AC0E-4C72-44F1-86A7-ED01B660446F}"/>
              </a:ext>
            </a:extLst>
          </p:cNvPr>
          <p:cNvSpPr/>
          <p:nvPr/>
        </p:nvSpPr>
        <p:spPr>
          <a:xfrm>
            <a:off x="2645734" y="2046768"/>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SERVICIOS DE POSICIONAMIENTO NATURAL</a:t>
            </a:r>
          </a:p>
        </p:txBody>
      </p:sp>
      <p:sp>
        <p:nvSpPr>
          <p:cNvPr id="5" name="Rectángulo: esquinas redondeadas 4">
            <a:hlinkClick r:id="rId4" action="ppaction://hlinksldjump"/>
            <a:extLst>
              <a:ext uri="{FF2B5EF4-FFF2-40B4-BE49-F238E27FC236}">
                <a16:creationId xmlns:a16="http://schemas.microsoft.com/office/drawing/2014/main" id="{BF13F2F9-EDCF-419A-8E56-A384A25E7FCD}"/>
              </a:ext>
            </a:extLst>
          </p:cNvPr>
          <p:cNvSpPr/>
          <p:nvPr/>
        </p:nvSpPr>
        <p:spPr>
          <a:xfrm>
            <a:off x="2645734" y="3051545"/>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ANALÍTICA Y USABILIDAD</a:t>
            </a:r>
          </a:p>
        </p:txBody>
      </p:sp>
      <p:sp>
        <p:nvSpPr>
          <p:cNvPr id="6" name="Rectángulo: esquinas redondeadas 5">
            <a:hlinkClick r:id="rId5" action="ppaction://hlinksldjump"/>
            <a:extLst>
              <a:ext uri="{FF2B5EF4-FFF2-40B4-BE49-F238E27FC236}">
                <a16:creationId xmlns:a16="http://schemas.microsoft.com/office/drawing/2014/main" id="{081DA39B-E9A5-485C-AA53-314E528271DE}"/>
              </a:ext>
            </a:extLst>
          </p:cNvPr>
          <p:cNvSpPr/>
          <p:nvPr/>
        </p:nvSpPr>
        <p:spPr>
          <a:xfrm>
            <a:off x="2645734" y="4056318"/>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SOCIAL MEDIA MARKETING</a:t>
            </a:r>
          </a:p>
        </p:txBody>
      </p:sp>
      <p:sp>
        <p:nvSpPr>
          <p:cNvPr id="7" name="Rectángulo: esquinas redondeadas 6">
            <a:hlinkClick r:id="rId6" action="ppaction://hlinksldjump"/>
            <a:extLst>
              <a:ext uri="{FF2B5EF4-FFF2-40B4-BE49-F238E27FC236}">
                <a16:creationId xmlns:a16="http://schemas.microsoft.com/office/drawing/2014/main" id="{D9415717-0629-450A-9778-FC8C876EE395}"/>
              </a:ext>
            </a:extLst>
          </p:cNvPr>
          <p:cNvSpPr/>
          <p:nvPr/>
        </p:nvSpPr>
        <p:spPr>
          <a:xfrm>
            <a:off x="6535479" y="2046769"/>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PUBLICIDAD EN GOOGLE Y AMAZON</a:t>
            </a:r>
          </a:p>
        </p:txBody>
      </p:sp>
      <p:sp>
        <p:nvSpPr>
          <p:cNvPr id="8" name="Rectángulo: esquinas redondeadas 7">
            <a:hlinkClick r:id="rId7" action="ppaction://hlinksldjump"/>
            <a:extLst>
              <a:ext uri="{FF2B5EF4-FFF2-40B4-BE49-F238E27FC236}">
                <a16:creationId xmlns:a16="http://schemas.microsoft.com/office/drawing/2014/main" id="{D4AB7AFC-D427-4AAF-9029-BE0F5657577C}"/>
              </a:ext>
            </a:extLst>
          </p:cNvPr>
          <p:cNvSpPr/>
          <p:nvPr/>
        </p:nvSpPr>
        <p:spPr>
          <a:xfrm>
            <a:off x="6535479" y="3051544"/>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DESARROLLO WEB, E-COMERCE</a:t>
            </a:r>
          </a:p>
        </p:txBody>
      </p:sp>
      <p:sp>
        <p:nvSpPr>
          <p:cNvPr id="9" name="Rectángulo: esquinas redondeadas 8">
            <a:hlinkClick r:id="rId8" action="ppaction://hlinksldjump"/>
            <a:extLst>
              <a:ext uri="{FF2B5EF4-FFF2-40B4-BE49-F238E27FC236}">
                <a16:creationId xmlns:a16="http://schemas.microsoft.com/office/drawing/2014/main" id="{1DC92A8B-7559-4519-B40A-C7615DD42009}"/>
              </a:ext>
            </a:extLst>
          </p:cNvPr>
          <p:cNvSpPr/>
          <p:nvPr/>
        </p:nvSpPr>
        <p:spPr>
          <a:xfrm>
            <a:off x="6535479" y="4056318"/>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REPUTACIÓN DIGITAL</a:t>
            </a:r>
          </a:p>
        </p:txBody>
      </p:sp>
      <p:sp>
        <p:nvSpPr>
          <p:cNvPr id="10" name="Rectángulo: esquinas redondeadas 9">
            <a:hlinkClick r:id="rId9" action="ppaction://hlinksldjump"/>
            <a:extLst>
              <a:ext uri="{FF2B5EF4-FFF2-40B4-BE49-F238E27FC236}">
                <a16:creationId xmlns:a16="http://schemas.microsoft.com/office/drawing/2014/main" id="{5CED6E50-60A9-4DFA-B31D-B309606C39BD}"/>
              </a:ext>
            </a:extLst>
          </p:cNvPr>
          <p:cNvSpPr/>
          <p:nvPr/>
        </p:nvSpPr>
        <p:spPr>
          <a:xfrm>
            <a:off x="2645734" y="5061091"/>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AUDITORÍAS Y ESTRATEGIAS DE MARKETING DIGITAL</a:t>
            </a:r>
          </a:p>
        </p:txBody>
      </p:sp>
      <p:sp>
        <p:nvSpPr>
          <p:cNvPr id="11" name="Rectángulo: esquinas redondeadas 10">
            <a:hlinkClick r:id="rId10" action="ppaction://hlinksldjump"/>
            <a:extLst>
              <a:ext uri="{FF2B5EF4-FFF2-40B4-BE49-F238E27FC236}">
                <a16:creationId xmlns:a16="http://schemas.microsoft.com/office/drawing/2014/main" id="{51511057-2D07-468B-8FBA-F9DBC92D54DA}"/>
              </a:ext>
            </a:extLst>
          </p:cNvPr>
          <p:cNvSpPr/>
          <p:nvPr/>
        </p:nvSpPr>
        <p:spPr>
          <a:xfrm>
            <a:off x="6535479" y="5061094"/>
            <a:ext cx="3010787" cy="86655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ENTORNOS DIGITALES</a:t>
            </a:r>
          </a:p>
        </p:txBody>
      </p:sp>
      <p:pic>
        <p:nvPicPr>
          <p:cNvPr id="13" name="Imagen 12" descr="Imagen que contiene cesta, truco, hombre, exterior&#10;&#10;Descripción generada automáticamente">
            <a:extLst>
              <a:ext uri="{FF2B5EF4-FFF2-40B4-BE49-F238E27FC236}">
                <a16:creationId xmlns:a16="http://schemas.microsoft.com/office/drawing/2014/main" id="{BE80EA27-757F-4E91-A00F-3B3D0CFE66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3409" y="2088997"/>
            <a:ext cx="788859" cy="788859"/>
          </a:xfrm>
          <a:prstGeom prst="rect">
            <a:avLst/>
          </a:prstGeom>
        </p:spPr>
      </p:pic>
      <p:pic>
        <p:nvPicPr>
          <p:cNvPr id="19" name="Imagen 18">
            <a:extLst>
              <a:ext uri="{FF2B5EF4-FFF2-40B4-BE49-F238E27FC236}">
                <a16:creationId xmlns:a16="http://schemas.microsoft.com/office/drawing/2014/main" id="{B19CCC0A-7EBA-4791-B08C-0E63D6032E2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9661" y="3050750"/>
            <a:ext cx="938266" cy="938266"/>
          </a:xfrm>
          <a:prstGeom prst="rect">
            <a:avLst/>
          </a:prstGeom>
        </p:spPr>
      </p:pic>
      <p:pic>
        <p:nvPicPr>
          <p:cNvPr id="22" name="Imagen 21">
            <a:extLst>
              <a:ext uri="{FF2B5EF4-FFF2-40B4-BE49-F238E27FC236}">
                <a16:creationId xmlns:a16="http://schemas.microsoft.com/office/drawing/2014/main" id="{A88D454E-7BB3-49C4-A61E-E11964EEAE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96247" y="4160839"/>
            <a:ext cx="938266" cy="938266"/>
          </a:xfrm>
          <a:prstGeom prst="rect">
            <a:avLst/>
          </a:prstGeom>
        </p:spPr>
      </p:pic>
      <p:pic>
        <p:nvPicPr>
          <p:cNvPr id="27" name="Imagen 26">
            <a:extLst>
              <a:ext uri="{FF2B5EF4-FFF2-40B4-BE49-F238E27FC236}">
                <a16:creationId xmlns:a16="http://schemas.microsoft.com/office/drawing/2014/main" id="{B6A78AB5-E85B-461B-9ED6-4231CAA533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66570" y="5059701"/>
            <a:ext cx="867943" cy="867943"/>
          </a:xfrm>
          <a:prstGeom prst="rect">
            <a:avLst/>
          </a:prstGeom>
        </p:spPr>
      </p:pic>
      <p:pic>
        <p:nvPicPr>
          <p:cNvPr id="29" name="Imagen 28" descr="Imagen que contiene exterior&#10;&#10;Descripción generada automáticamente">
            <a:extLst>
              <a:ext uri="{FF2B5EF4-FFF2-40B4-BE49-F238E27FC236}">
                <a16:creationId xmlns:a16="http://schemas.microsoft.com/office/drawing/2014/main" id="{B942C49E-2918-4962-A992-2BEC5154B5D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02595" y="5059700"/>
            <a:ext cx="867943" cy="867943"/>
          </a:xfrm>
          <a:prstGeom prst="rect">
            <a:avLst/>
          </a:prstGeom>
        </p:spPr>
      </p:pic>
      <p:pic>
        <p:nvPicPr>
          <p:cNvPr id="31" name="Imagen 30">
            <a:extLst>
              <a:ext uri="{FF2B5EF4-FFF2-40B4-BE49-F238E27FC236}">
                <a16:creationId xmlns:a16="http://schemas.microsoft.com/office/drawing/2014/main" id="{47B9F1EC-09F9-4C91-9E68-1B8C25E2F3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02596" y="4056318"/>
            <a:ext cx="788859" cy="794095"/>
          </a:xfrm>
          <a:prstGeom prst="rect">
            <a:avLst/>
          </a:prstGeom>
        </p:spPr>
      </p:pic>
      <p:pic>
        <p:nvPicPr>
          <p:cNvPr id="1025" name="Imagen 1024" descr="Imagen que contiene exterior, edificio, señal&#10;&#10;Descripción generada automáticamente">
            <a:extLst>
              <a:ext uri="{FF2B5EF4-FFF2-40B4-BE49-F238E27FC236}">
                <a16:creationId xmlns:a16="http://schemas.microsoft.com/office/drawing/2014/main" id="{37B775BD-F227-4AC2-AA75-6DBF6F3FA46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30794" y="3067045"/>
            <a:ext cx="867943" cy="867943"/>
          </a:xfrm>
          <a:prstGeom prst="rect">
            <a:avLst/>
          </a:prstGeom>
        </p:spPr>
      </p:pic>
      <p:pic>
        <p:nvPicPr>
          <p:cNvPr id="1028" name="Imagen 1027">
            <a:extLst>
              <a:ext uri="{FF2B5EF4-FFF2-40B4-BE49-F238E27FC236}">
                <a16:creationId xmlns:a16="http://schemas.microsoft.com/office/drawing/2014/main" id="{7C3EF6E1-4D55-4EE1-8A16-E108EE34922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21637" y="1916270"/>
            <a:ext cx="1150775" cy="1150775"/>
          </a:xfrm>
          <a:prstGeom prst="rect">
            <a:avLst/>
          </a:prstGeom>
        </p:spPr>
      </p:pic>
      <p:sp>
        <p:nvSpPr>
          <p:cNvPr id="20" name="CuadroTexto 19">
            <a:extLst>
              <a:ext uri="{FF2B5EF4-FFF2-40B4-BE49-F238E27FC236}">
                <a16:creationId xmlns:a16="http://schemas.microsoft.com/office/drawing/2014/main" id="{5A4577D1-7580-45DC-8C5A-C7AE105B863D}"/>
              </a:ext>
            </a:extLst>
          </p:cNvPr>
          <p:cNvSpPr txBox="1"/>
          <p:nvPr/>
        </p:nvSpPr>
        <p:spPr>
          <a:xfrm>
            <a:off x="4461450" y="6123543"/>
            <a:ext cx="3269100" cy="369332"/>
          </a:xfrm>
          <a:prstGeom prst="rect">
            <a:avLst/>
          </a:prstGeom>
          <a:noFill/>
        </p:spPr>
        <p:txBody>
          <a:bodyPr wrap="none" rtlCol="0">
            <a:spAutoFit/>
          </a:bodyPr>
          <a:lstStyle/>
          <a:p>
            <a:r>
              <a:rPr lang="es-ES" dirty="0"/>
              <a:t>Selecciona para más información</a:t>
            </a:r>
          </a:p>
        </p:txBody>
      </p:sp>
      <p:pic>
        <p:nvPicPr>
          <p:cNvPr id="23" name="Gráfico 22" descr="Flecha lineal: vuelta en U horizontal">
            <a:hlinkClick r:id="rId19" action="ppaction://hlinksldjump"/>
            <a:extLst>
              <a:ext uri="{FF2B5EF4-FFF2-40B4-BE49-F238E27FC236}">
                <a16:creationId xmlns:a16="http://schemas.microsoft.com/office/drawing/2014/main" id="{FBD0671C-2637-4030-9BE8-2C42F5745E5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204149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30CA057-1A04-488B-980F-F995C73461A8}"/>
              </a:ext>
            </a:extLst>
          </p:cNvPr>
          <p:cNvSpPr>
            <a:spLocks noGrp="1"/>
          </p:cNvSpPr>
          <p:nvPr>
            <p:ph type="title"/>
          </p:nvPr>
        </p:nvSpPr>
        <p:spPr>
          <a:xfrm>
            <a:off x="640079" y="2053641"/>
            <a:ext cx="3669161" cy="2760098"/>
          </a:xfrm>
        </p:spPr>
        <p:txBody>
          <a:bodyPr>
            <a:normAutofit/>
          </a:bodyPr>
          <a:lstStyle/>
          <a:p>
            <a:r>
              <a:rPr lang="es-ES" sz="3400">
                <a:solidFill>
                  <a:srgbClr val="FFFFFF"/>
                </a:solidFill>
              </a:rPr>
              <a:t>SERVICIOS DE POSICIONAMIENTO NATURAL</a:t>
            </a:r>
          </a:p>
        </p:txBody>
      </p:sp>
      <p:sp>
        <p:nvSpPr>
          <p:cNvPr id="3" name="Marcador de contenido 2">
            <a:extLst>
              <a:ext uri="{FF2B5EF4-FFF2-40B4-BE49-F238E27FC236}">
                <a16:creationId xmlns:a16="http://schemas.microsoft.com/office/drawing/2014/main" id="{F97BB4EA-654D-4430-A005-1C2FE5757C64}"/>
              </a:ext>
            </a:extLst>
          </p:cNvPr>
          <p:cNvSpPr>
            <a:spLocks noGrp="1"/>
          </p:cNvSpPr>
          <p:nvPr>
            <p:ph idx="1"/>
          </p:nvPr>
        </p:nvSpPr>
        <p:spPr>
          <a:xfrm>
            <a:off x="6090574" y="801866"/>
            <a:ext cx="5306084" cy="5230634"/>
          </a:xfrm>
        </p:spPr>
        <p:txBody>
          <a:bodyPr anchor="ctr">
            <a:normAutofit/>
          </a:bodyPr>
          <a:lstStyle/>
          <a:p>
            <a:r>
              <a:rPr lang="es-ES" sz="2400" dirty="0">
                <a:solidFill>
                  <a:srgbClr val="000000"/>
                </a:solidFill>
              </a:rPr>
              <a:t>Para que los clientes aparezcan en las primeras páginas de búsqueda </a:t>
            </a:r>
          </a:p>
        </p:txBody>
      </p:sp>
      <p:pic>
        <p:nvPicPr>
          <p:cNvPr id="7" name="Gráfico 6" descr="Flecha lineal: vuelta en U horizontal">
            <a:hlinkClick r:id="rId3" action="ppaction://hlinksldjump"/>
            <a:extLst>
              <a:ext uri="{FF2B5EF4-FFF2-40B4-BE49-F238E27FC236}">
                <a16:creationId xmlns:a16="http://schemas.microsoft.com/office/drawing/2014/main" id="{4F880709-3525-4550-BD37-BF63F29217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FFF270CC-DAF7-429A-B814-E3CEF09DB80D}"/>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E4CE0C57-6015-481D-A16D-73A3743A1D0B}"/>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90875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B997F2E-7F6C-48E9-BDC2-2860E20FCCB5}"/>
              </a:ext>
            </a:extLst>
          </p:cNvPr>
          <p:cNvSpPr>
            <a:spLocks noGrp="1"/>
          </p:cNvSpPr>
          <p:nvPr>
            <p:ph type="title"/>
          </p:nvPr>
        </p:nvSpPr>
        <p:spPr>
          <a:xfrm>
            <a:off x="640079" y="2053641"/>
            <a:ext cx="3669161" cy="2760098"/>
          </a:xfrm>
        </p:spPr>
        <p:txBody>
          <a:bodyPr>
            <a:normAutofit/>
          </a:bodyPr>
          <a:lstStyle/>
          <a:p>
            <a:r>
              <a:rPr lang="es-ES">
                <a:solidFill>
                  <a:srgbClr val="FFFFFF"/>
                </a:solidFill>
              </a:rPr>
              <a:t>ANALÍTICA Y USABILIDAD</a:t>
            </a:r>
          </a:p>
        </p:txBody>
      </p:sp>
      <p:sp>
        <p:nvSpPr>
          <p:cNvPr id="3" name="Marcador de contenido 2">
            <a:extLst>
              <a:ext uri="{FF2B5EF4-FFF2-40B4-BE49-F238E27FC236}">
                <a16:creationId xmlns:a16="http://schemas.microsoft.com/office/drawing/2014/main" id="{E60BAA02-B2C7-40B3-BD1F-9FF813BFB68A}"/>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Ayudan a superar el índice de conversiones en una web </a:t>
            </a:r>
          </a:p>
        </p:txBody>
      </p:sp>
      <p:pic>
        <p:nvPicPr>
          <p:cNvPr id="7" name="Gráfico 6" descr="Flecha lineal: vuelta en U horizontal">
            <a:hlinkClick r:id="rId3" action="ppaction://hlinksldjump"/>
            <a:extLst>
              <a:ext uri="{FF2B5EF4-FFF2-40B4-BE49-F238E27FC236}">
                <a16:creationId xmlns:a16="http://schemas.microsoft.com/office/drawing/2014/main" id="{3F88BE83-D35D-4FBE-A81F-71F3990DF8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E9002A5A-5818-415B-90C7-00D72BB0C4AF}"/>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9CB62B6F-BB50-4629-84D0-85C2515113AD}"/>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311812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7CB5022-0EC3-46A2-AA5C-37639B380082}"/>
              </a:ext>
            </a:extLst>
          </p:cNvPr>
          <p:cNvSpPr>
            <a:spLocks noGrp="1"/>
          </p:cNvSpPr>
          <p:nvPr>
            <p:ph type="title"/>
          </p:nvPr>
        </p:nvSpPr>
        <p:spPr>
          <a:xfrm>
            <a:off x="640079" y="2053641"/>
            <a:ext cx="3669161" cy="2760098"/>
          </a:xfrm>
        </p:spPr>
        <p:txBody>
          <a:bodyPr>
            <a:normAutofit/>
          </a:bodyPr>
          <a:lstStyle/>
          <a:p>
            <a:r>
              <a:rPr lang="es-ES">
                <a:solidFill>
                  <a:srgbClr val="FFFFFF"/>
                </a:solidFill>
              </a:rPr>
              <a:t>SOCIAL MEDIA MARKETING</a:t>
            </a:r>
          </a:p>
        </p:txBody>
      </p:sp>
      <p:sp>
        <p:nvSpPr>
          <p:cNvPr id="3" name="Marcador de contenido 2">
            <a:extLst>
              <a:ext uri="{FF2B5EF4-FFF2-40B4-BE49-F238E27FC236}">
                <a16:creationId xmlns:a16="http://schemas.microsoft.com/office/drawing/2014/main" id="{B5FCDACC-7C7B-4CDF-A7F6-5FCE86C67BEF}"/>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Creación y gestión de RRSS. </a:t>
            </a:r>
          </a:p>
        </p:txBody>
      </p:sp>
      <p:pic>
        <p:nvPicPr>
          <p:cNvPr id="7" name="Gráfico 6" descr="Flecha lineal: vuelta en U horizontal">
            <a:hlinkClick r:id="rId3" action="ppaction://hlinksldjump"/>
            <a:extLst>
              <a:ext uri="{FF2B5EF4-FFF2-40B4-BE49-F238E27FC236}">
                <a16:creationId xmlns:a16="http://schemas.microsoft.com/office/drawing/2014/main" id="{8614A2D1-43E6-4A0E-800F-381228ECC8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9D4AEBA4-2D5C-4507-8F5C-A0BDAC10EE00}"/>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C523EAC6-96B1-4E23-A3F3-32DADFA14875}"/>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159433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E72CD30-F1A7-4746-8197-1BEA5110E645}"/>
              </a:ext>
            </a:extLst>
          </p:cNvPr>
          <p:cNvSpPr>
            <a:spLocks noGrp="1"/>
          </p:cNvSpPr>
          <p:nvPr>
            <p:ph type="title"/>
          </p:nvPr>
        </p:nvSpPr>
        <p:spPr>
          <a:xfrm>
            <a:off x="640079" y="2053641"/>
            <a:ext cx="3669161" cy="2760098"/>
          </a:xfrm>
        </p:spPr>
        <p:txBody>
          <a:bodyPr>
            <a:normAutofit/>
          </a:bodyPr>
          <a:lstStyle/>
          <a:p>
            <a:r>
              <a:rPr lang="es-ES" sz="4100">
                <a:solidFill>
                  <a:srgbClr val="FFFFFF"/>
                </a:solidFill>
              </a:rPr>
              <a:t>AUDITORÍAS Y ESTRATEGIAS DE MARKETING DIGITAL</a:t>
            </a:r>
          </a:p>
        </p:txBody>
      </p:sp>
      <p:sp>
        <p:nvSpPr>
          <p:cNvPr id="3" name="Marcador de contenido 2">
            <a:extLst>
              <a:ext uri="{FF2B5EF4-FFF2-40B4-BE49-F238E27FC236}">
                <a16:creationId xmlns:a16="http://schemas.microsoft.com/office/drawing/2014/main" id="{44674BBC-0046-470F-B6CB-62A091402446}"/>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Para que los clientes consigan sus objetivos. </a:t>
            </a:r>
          </a:p>
        </p:txBody>
      </p:sp>
      <p:pic>
        <p:nvPicPr>
          <p:cNvPr id="7" name="Gráfico 6" descr="Flecha lineal: vuelta en U horizontal">
            <a:hlinkClick r:id="rId3" action="ppaction://hlinksldjump"/>
            <a:extLst>
              <a:ext uri="{FF2B5EF4-FFF2-40B4-BE49-F238E27FC236}">
                <a16:creationId xmlns:a16="http://schemas.microsoft.com/office/drawing/2014/main" id="{3C06A044-4B78-4559-B6E9-DB1D730FF9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DB7426C8-32B6-44A8-9239-8B30F3A68C70}"/>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270A09D9-D509-4358-9F17-97D913E97B7E}"/>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41788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E6FC87-4E57-4E5B-B501-95907D92D1DC}"/>
              </a:ext>
            </a:extLst>
          </p:cNvPr>
          <p:cNvSpPr>
            <a:spLocks noGrp="1"/>
          </p:cNvSpPr>
          <p:nvPr>
            <p:ph idx="1"/>
          </p:nvPr>
        </p:nvSpPr>
        <p:spPr>
          <a:xfrm>
            <a:off x="192505" y="2639011"/>
            <a:ext cx="5317958" cy="2245811"/>
          </a:xfrm>
        </p:spPr>
        <p:txBody>
          <a:bodyPr>
            <a:normAutofit/>
          </a:bodyPr>
          <a:lstStyle/>
          <a:p>
            <a:pPr marL="0" indent="0" algn="ctr">
              <a:buNone/>
            </a:pPr>
            <a:r>
              <a:rPr lang="es-ES" sz="3600" i="1" dirty="0">
                <a:latin typeface="+mj-lt"/>
              </a:rPr>
              <a:t>El cambio es inevitable. </a:t>
            </a:r>
          </a:p>
          <a:p>
            <a:pPr marL="0" indent="0" algn="ctr">
              <a:buNone/>
            </a:pPr>
            <a:r>
              <a:rPr lang="es-ES" sz="3600" i="1" dirty="0">
                <a:latin typeface="+mj-lt"/>
              </a:rPr>
              <a:t>El crecimiento es opcional</a:t>
            </a:r>
          </a:p>
          <a:p>
            <a:pPr marL="0" indent="0" algn="ctr">
              <a:buNone/>
            </a:pPr>
            <a:r>
              <a:rPr lang="es-ES" sz="3200" dirty="0">
                <a:latin typeface="+mj-lt"/>
              </a:rPr>
              <a:t>-JOHN MAXWELL-</a:t>
            </a:r>
            <a:endParaRPr lang="es-ES" dirty="0">
              <a:latin typeface="+mj-lt"/>
            </a:endParaRPr>
          </a:p>
        </p:txBody>
      </p:sp>
    </p:spTree>
    <p:extLst>
      <p:ext uri="{BB962C8B-B14F-4D97-AF65-F5344CB8AC3E}">
        <p14:creationId xmlns:p14="http://schemas.microsoft.com/office/powerpoint/2010/main" val="59851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93DFA3E-82C9-47BC-8200-9ADD12CE1E25}"/>
              </a:ext>
            </a:extLst>
          </p:cNvPr>
          <p:cNvSpPr>
            <a:spLocks noGrp="1"/>
          </p:cNvSpPr>
          <p:nvPr>
            <p:ph type="title"/>
          </p:nvPr>
        </p:nvSpPr>
        <p:spPr>
          <a:xfrm>
            <a:off x="640079" y="2053641"/>
            <a:ext cx="3669161" cy="2760098"/>
          </a:xfrm>
        </p:spPr>
        <p:txBody>
          <a:bodyPr>
            <a:normAutofit/>
          </a:bodyPr>
          <a:lstStyle/>
          <a:p>
            <a:r>
              <a:rPr lang="es-ES">
                <a:solidFill>
                  <a:srgbClr val="FFFFFF"/>
                </a:solidFill>
              </a:rPr>
              <a:t>PUBLICIDAD EN GOOGLE Y AMAZON</a:t>
            </a:r>
          </a:p>
        </p:txBody>
      </p:sp>
      <p:sp>
        <p:nvSpPr>
          <p:cNvPr id="3" name="Marcador de contenido 2">
            <a:extLst>
              <a:ext uri="{FF2B5EF4-FFF2-40B4-BE49-F238E27FC236}">
                <a16:creationId xmlns:a16="http://schemas.microsoft.com/office/drawing/2014/main" id="{00C62D7D-D0A0-47F6-B577-EB09ADE32FF0}"/>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Display, red de búsqueda y afiliación donde se paga sólo por clics o visionados de vídeos para situarse sobre la competencia </a:t>
            </a:r>
          </a:p>
        </p:txBody>
      </p:sp>
      <p:pic>
        <p:nvPicPr>
          <p:cNvPr id="7" name="Gráfico 6" descr="Flecha lineal: vuelta en U horizontal">
            <a:hlinkClick r:id="rId3" action="ppaction://hlinksldjump"/>
            <a:extLst>
              <a:ext uri="{FF2B5EF4-FFF2-40B4-BE49-F238E27FC236}">
                <a16:creationId xmlns:a16="http://schemas.microsoft.com/office/drawing/2014/main" id="{FB55DEE5-63D1-490E-BA3D-9AF60E457D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B287AC74-318E-4D7C-BDCC-A508F7F4D9C8}"/>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02779475-51AC-4BFA-B697-54536D5E0DA2}"/>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102032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06B091A-1958-4C4A-BB03-8F9AC7C89E90}"/>
              </a:ext>
            </a:extLst>
          </p:cNvPr>
          <p:cNvSpPr>
            <a:spLocks noGrp="1"/>
          </p:cNvSpPr>
          <p:nvPr>
            <p:ph type="title"/>
          </p:nvPr>
        </p:nvSpPr>
        <p:spPr>
          <a:xfrm>
            <a:off x="640079" y="2053641"/>
            <a:ext cx="3669161" cy="2760098"/>
          </a:xfrm>
        </p:spPr>
        <p:txBody>
          <a:bodyPr>
            <a:normAutofit/>
          </a:bodyPr>
          <a:lstStyle/>
          <a:p>
            <a:r>
              <a:rPr lang="es-ES">
                <a:solidFill>
                  <a:srgbClr val="FFFFFF"/>
                </a:solidFill>
              </a:rPr>
              <a:t>DESARROLLO WEB, E-COMERCE</a:t>
            </a:r>
          </a:p>
        </p:txBody>
      </p:sp>
      <p:sp>
        <p:nvSpPr>
          <p:cNvPr id="3" name="Marcador de contenido 2">
            <a:extLst>
              <a:ext uri="{FF2B5EF4-FFF2-40B4-BE49-F238E27FC236}">
                <a16:creationId xmlns:a16="http://schemas.microsoft.com/office/drawing/2014/main" id="{76754C0E-0500-46CB-B787-98A3679B27B4}"/>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Creamos la plataforma adecuada para que nuestros clientes se conecten con el público</a:t>
            </a:r>
          </a:p>
        </p:txBody>
      </p:sp>
      <p:pic>
        <p:nvPicPr>
          <p:cNvPr id="7" name="Gráfico 6" descr="Flecha lineal: vuelta en U horizontal">
            <a:hlinkClick r:id="rId3" action="ppaction://hlinksldjump"/>
            <a:extLst>
              <a:ext uri="{FF2B5EF4-FFF2-40B4-BE49-F238E27FC236}">
                <a16:creationId xmlns:a16="http://schemas.microsoft.com/office/drawing/2014/main" id="{A2EAA0AC-711E-49C7-8BCB-E9A0E4E446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FA90997C-259A-494C-9A8B-F55CC883C948}"/>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B9C10D62-FBAF-49D6-8A30-71165B87B175}"/>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48603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C61B345-722E-48A2-A46E-E538C210DBCD}"/>
              </a:ext>
            </a:extLst>
          </p:cNvPr>
          <p:cNvSpPr>
            <a:spLocks noGrp="1"/>
          </p:cNvSpPr>
          <p:nvPr>
            <p:ph type="title"/>
          </p:nvPr>
        </p:nvSpPr>
        <p:spPr>
          <a:xfrm>
            <a:off x="640079" y="2053641"/>
            <a:ext cx="3669161" cy="2760098"/>
          </a:xfrm>
        </p:spPr>
        <p:txBody>
          <a:bodyPr>
            <a:normAutofit/>
          </a:bodyPr>
          <a:lstStyle/>
          <a:p>
            <a:r>
              <a:rPr lang="es-ES">
                <a:solidFill>
                  <a:srgbClr val="FFFFFF"/>
                </a:solidFill>
              </a:rPr>
              <a:t>REPUTACIÓN DIGITAL</a:t>
            </a:r>
          </a:p>
        </p:txBody>
      </p:sp>
      <p:sp>
        <p:nvSpPr>
          <p:cNvPr id="3" name="Marcador de contenido 2">
            <a:extLst>
              <a:ext uri="{FF2B5EF4-FFF2-40B4-BE49-F238E27FC236}">
                <a16:creationId xmlns:a16="http://schemas.microsoft.com/office/drawing/2014/main" id="{08B5184B-4E89-4842-AD48-C1D7F83E1E82}"/>
              </a:ext>
            </a:extLst>
          </p:cNvPr>
          <p:cNvSpPr>
            <a:spLocks noGrp="1"/>
          </p:cNvSpPr>
          <p:nvPr>
            <p:ph idx="1"/>
          </p:nvPr>
        </p:nvSpPr>
        <p:spPr>
          <a:xfrm>
            <a:off x="6090574" y="801866"/>
            <a:ext cx="5306084" cy="5230634"/>
          </a:xfrm>
        </p:spPr>
        <p:txBody>
          <a:bodyPr anchor="ctr">
            <a:normAutofit/>
          </a:bodyPr>
          <a:lstStyle/>
          <a:p>
            <a:r>
              <a:rPr lang="es-ES" sz="2400" dirty="0">
                <a:solidFill>
                  <a:srgbClr val="000000"/>
                </a:solidFill>
              </a:rPr>
              <a:t>Te generamos un informe en el que podrás comprobar tu posicionamiento digital conociendo qué opinan de ti, clientes, proveedores, competidores, colaboradores, entre otros. </a:t>
            </a:r>
          </a:p>
        </p:txBody>
      </p:sp>
      <p:pic>
        <p:nvPicPr>
          <p:cNvPr id="7" name="Gráfico 6" descr="Flecha lineal: vuelta en U horizontal">
            <a:hlinkClick r:id="rId3" action="ppaction://hlinksldjump"/>
            <a:extLst>
              <a:ext uri="{FF2B5EF4-FFF2-40B4-BE49-F238E27FC236}">
                <a16:creationId xmlns:a16="http://schemas.microsoft.com/office/drawing/2014/main" id="{A8838614-3E57-4A5C-8FD9-2FD94622E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487A5B74-2FC6-45A5-A7F0-ECADF33FDB02}"/>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D22E2061-5CEB-48D7-A460-3217D54BE007}"/>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40354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0AB34FA-C5E0-4A52-B63A-A673932D690E}"/>
              </a:ext>
            </a:extLst>
          </p:cNvPr>
          <p:cNvSpPr>
            <a:spLocks noGrp="1"/>
          </p:cNvSpPr>
          <p:nvPr>
            <p:ph type="title"/>
          </p:nvPr>
        </p:nvSpPr>
        <p:spPr>
          <a:xfrm>
            <a:off x="640079" y="2053641"/>
            <a:ext cx="3669161" cy="2760098"/>
          </a:xfrm>
        </p:spPr>
        <p:txBody>
          <a:bodyPr>
            <a:normAutofit/>
          </a:bodyPr>
          <a:lstStyle/>
          <a:p>
            <a:r>
              <a:rPr lang="es-ES">
                <a:solidFill>
                  <a:srgbClr val="FFFFFF"/>
                </a:solidFill>
              </a:rPr>
              <a:t>ENTORNOS DIGITALES</a:t>
            </a:r>
          </a:p>
        </p:txBody>
      </p:sp>
      <p:sp>
        <p:nvSpPr>
          <p:cNvPr id="3" name="Marcador de contenido 2">
            <a:extLst>
              <a:ext uri="{FF2B5EF4-FFF2-40B4-BE49-F238E27FC236}">
                <a16:creationId xmlns:a16="http://schemas.microsoft.com/office/drawing/2014/main" id="{A092FAF9-8964-4D3E-B633-B8A5DE35566A}"/>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Email-marketing, RTB, Consultoría y Social Ads., Publicidad nativa</a:t>
            </a:r>
          </a:p>
        </p:txBody>
      </p:sp>
      <p:pic>
        <p:nvPicPr>
          <p:cNvPr id="7" name="Gráfico 6" descr="Flecha lineal: vuelta en U horizontal">
            <a:hlinkClick r:id="rId3" action="ppaction://hlinksldjump"/>
            <a:extLst>
              <a:ext uri="{FF2B5EF4-FFF2-40B4-BE49-F238E27FC236}">
                <a16:creationId xmlns:a16="http://schemas.microsoft.com/office/drawing/2014/main" id="{E198B781-A50A-445B-9F4F-1A533875AF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92DA4B38-9BB6-4EA1-9553-F963A466C912}"/>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CFD0E440-8DB8-48B3-BCB3-B66655EF660D}"/>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89118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873E9-2329-420F-92A0-CDA61D8A8885}"/>
              </a:ext>
            </a:extLst>
          </p:cNvPr>
          <p:cNvSpPr>
            <a:spLocks noGrp="1"/>
          </p:cNvSpPr>
          <p:nvPr>
            <p:ph type="title"/>
          </p:nvPr>
        </p:nvSpPr>
        <p:spPr/>
        <p:txBody>
          <a:bodyPr/>
          <a:lstStyle/>
          <a:p>
            <a:pPr algn="ctr"/>
            <a:r>
              <a:rPr lang="es-ES" dirty="0"/>
              <a:t>SOLUCIONES INTEGRALES IT</a:t>
            </a:r>
          </a:p>
        </p:txBody>
      </p:sp>
      <p:sp>
        <p:nvSpPr>
          <p:cNvPr id="4" name="Rectángulo: esquinas redondeadas 3">
            <a:hlinkClick r:id="rId3" action="ppaction://hlinksldjump"/>
            <a:extLst>
              <a:ext uri="{FF2B5EF4-FFF2-40B4-BE49-F238E27FC236}">
                <a16:creationId xmlns:a16="http://schemas.microsoft.com/office/drawing/2014/main" id="{0564AC0E-4C72-44F1-86A7-ED01B660446F}"/>
              </a:ext>
            </a:extLst>
          </p:cNvPr>
          <p:cNvSpPr/>
          <p:nvPr/>
        </p:nvSpPr>
        <p:spPr>
          <a:xfrm>
            <a:off x="2645734" y="2278943"/>
            <a:ext cx="3321218" cy="132556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IMPLANTACIÓN DE PROYECTOS DE SOFTWARE</a:t>
            </a:r>
          </a:p>
        </p:txBody>
      </p:sp>
      <p:sp>
        <p:nvSpPr>
          <p:cNvPr id="5" name="Rectángulo: esquinas redondeadas 4">
            <a:hlinkClick r:id="rId4" action="ppaction://hlinksldjump"/>
            <a:extLst>
              <a:ext uri="{FF2B5EF4-FFF2-40B4-BE49-F238E27FC236}">
                <a16:creationId xmlns:a16="http://schemas.microsoft.com/office/drawing/2014/main" id="{BF13F2F9-EDCF-419A-8E56-A384A25E7FCD}"/>
              </a:ext>
            </a:extLst>
          </p:cNvPr>
          <p:cNvSpPr/>
          <p:nvPr/>
        </p:nvSpPr>
        <p:spPr>
          <a:xfrm>
            <a:off x="2645734" y="3929748"/>
            <a:ext cx="3364607" cy="1325562"/>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DESARROLLO DE APP</a:t>
            </a:r>
          </a:p>
        </p:txBody>
      </p:sp>
      <p:sp>
        <p:nvSpPr>
          <p:cNvPr id="7" name="Rectángulo: esquinas redondeadas 6">
            <a:hlinkClick r:id="rId5" action="ppaction://hlinksldjump"/>
            <a:extLst>
              <a:ext uri="{FF2B5EF4-FFF2-40B4-BE49-F238E27FC236}">
                <a16:creationId xmlns:a16="http://schemas.microsoft.com/office/drawing/2014/main" id="{D9415717-0629-450A-9778-FC8C876EE395}"/>
              </a:ext>
            </a:extLst>
          </p:cNvPr>
          <p:cNvSpPr/>
          <p:nvPr/>
        </p:nvSpPr>
        <p:spPr>
          <a:xfrm>
            <a:off x="6118380" y="2278943"/>
            <a:ext cx="3427885" cy="132556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DESARROLLOS A MEDIDA</a:t>
            </a:r>
          </a:p>
        </p:txBody>
      </p:sp>
      <p:sp>
        <p:nvSpPr>
          <p:cNvPr id="8" name="Rectángulo: esquinas redondeadas 7">
            <a:hlinkClick r:id="rId6" action="ppaction://hlinksldjump"/>
            <a:extLst>
              <a:ext uri="{FF2B5EF4-FFF2-40B4-BE49-F238E27FC236}">
                <a16:creationId xmlns:a16="http://schemas.microsoft.com/office/drawing/2014/main" id="{D4AB7AFC-D427-4AAF-9029-BE0F5657577C}"/>
              </a:ext>
            </a:extLst>
          </p:cNvPr>
          <p:cNvSpPr/>
          <p:nvPr/>
        </p:nvSpPr>
        <p:spPr>
          <a:xfrm>
            <a:off x="6181659" y="3904600"/>
            <a:ext cx="3364606" cy="132556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IMPLANTACIÓN DE PROYECTOS DE GESTIÓN DE RECURSOS HUMANOS</a:t>
            </a:r>
          </a:p>
        </p:txBody>
      </p:sp>
      <p:pic>
        <p:nvPicPr>
          <p:cNvPr id="1025" name="Imagen 1024" descr="Imagen que contiene exterior, edificio, señal&#10;&#10;Descripción generada automáticamente">
            <a:extLst>
              <a:ext uri="{FF2B5EF4-FFF2-40B4-BE49-F238E27FC236}">
                <a16:creationId xmlns:a16="http://schemas.microsoft.com/office/drawing/2014/main" id="{37B775BD-F227-4AC2-AA75-6DBF6F3FA4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199" y="2255923"/>
            <a:ext cx="1371599" cy="1371599"/>
          </a:xfrm>
          <a:prstGeom prst="rect">
            <a:avLst/>
          </a:prstGeom>
        </p:spPr>
      </p:pic>
      <p:pic>
        <p:nvPicPr>
          <p:cNvPr id="12" name="Imagen 11" descr="Imagen que contiene exterior&#10;&#10;Descripción generada automáticamente">
            <a:extLst>
              <a:ext uri="{FF2B5EF4-FFF2-40B4-BE49-F238E27FC236}">
                <a16:creationId xmlns:a16="http://schemas.microsoft.com/office/drawing/2014/main" id="{2AA5BAB9-07D8-48D1-9EB1-68E7146448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299" y="3929748"/>
            <a:ext cx="1371600" cy="1371600"/>
          </a:xfrm>
          <a:prstGeom prst="rect">
            <a:avLst/>
          </a:prstGeom>
        </p:spPr>
      </p:pic>
      <p:pic>
        <p:nvPicPr>
          <p:cNvPr id="15" name="Imagen 14">
            <a:extLst>
              <a:ext uri="{FF2B5EF4-FFF2-40B4-BE49-F238E27FC236}">
                <a16:creationId xmlns:a16="http://schemas.microsoft.com/office/drawing/2014/main" id="{4F083111-C22F-4BD8-AC10-D214D9EA00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8084" y="2334126"/>
            <a:ext cx="1094874" cy="1094874"/>
          </a:xfrm>
          <a:prstGeom prst="rect">
            <a:avLst/>
          </a:prstGeom>
        </p:spPr>
      </p:pic>
      <p:pic>
        <p:nvPicPr>
          <p:cNvPr id="18" name="Imagen 17" descr="Imagen que contiene edificio, exterior&#10;&#10;Descripción generada automáticamente">
            <a:extLst>
              <a:ext uri="{FF2B5EF4-FFF2-40B4-BE49-F238E27FC236}">
                <a16:creationId xmlns:a16="http://schemas.microsoft.com/office/drawing/2014/main" id="{BBF19B9F-9D16-44E9-B259-4C4B459F00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8084" y="3900507"/>
            <a:ext cx="1191127" cy="1191127"/>
          </a:xfrm>
          <a:prstGeom prst="rect">
            <a:avLst/>
          </a:prstGeom>
        </p:spPr>
      </p:pic>
      <p:sp>
        <p:nvSpPr>
          <p:cNvPr id="11" name="CuadroTexto 10">
            <a:extLst>
              <a:ext uri="{FF2B5EF4-FFF2-40B4-BE49-F238E27FC236}">
                <a16:creationId xmlns:a16="http://schemas.microsoft.com/office/drawing/2014/main" id="{967F0521-D5A0-47B4-91D3-17B8655F772D}"/>
              </a:ext>
            </a:extLst>
          </p:cNvPr>
          <p:cNvSpPr txBox="1"/>
          <p:nvPr/>
        </p:nvSpPr>
        <p:spPr>
          <a:xfrm>
            <a:off x="4461450" y="6123543"/>
            <a:ext cx="3269100" cy="369332"/>
          </a:xfrm>
          <a:prstGeom prst="rect">
            <a:avLst/>
          </a:prstGeom>
          <a:noFill/>
        </p:spPr>
        <p:txBody>
          <a:bodyPr wrap="none" rtlCol="0">
            <a:spAutoFit/>
          </a:bodyPr>
          <a:lstStyle/>
          <a:p>
            <a:r>
              <a:rPr lang="es-ES" dirty="0"/>
              <a:t>Selecciona para más información</a:t>
            </a:r>
          </a:p>
        </p:txBody>
      </p:sp>
      <p:pic>
        <p:nvPicPr>
          <p:cNvPr id="14" name="Gráfico 13" descr="Flecha lineal: vuelta en U horizontal">
            <a:hlinkClick r:id="rId11" action="ppaction://hlinksldjump"/>
            <a:extLst>
              <a:ext uri="{FF2B5EF4-FFF2-40B4-BE49-F238E27FC236}">
                <a16:creationId xmlns:a16="http://schemas.microsoft.com/office/drawing/2014/main" id="{ECEC6FB2-D3C8-4BA7-9260-216D026189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4820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6BBCB4D-9A3C-4022-80FF-DE8754C22645}"/>
              </a:ext>
            </a:extLst>
          </p:cNvPr>
          <p:cNvSpPr>
            <a:spLocks noGrp="1"/>
          </p:cNvSpPr>
          <p:nvPr>
            <p:ph type="title"/>
          </p:nvPr>
        </p:nvSpPr>
        <p:spPr>
          <a:xfrm>
            <a:off x="640079" y="2053641"/>
            <a:ext cx="3669161" cy="2760098"/>
          </a:xfrm>
        </p:spPr>
        <p:txBody>
          <a:bodyPr>
            <a:normAutofit/>
          </a:bodyPr>
          <a:lstStyle/>
          <a:p>
            <a:r>
              <a:rPr lang="es-ES" sz="4100">
                <a:solidFill>
                  <a:srgbClr val="FFFFFF"/>
                </a:solidFill>
              </a:rPr>
              <a:t>IMPLANTACIÓN DE PROYECTOS DE SOFTWARE</a:t>
            </a:r>
          </a:p>
        </p:txBody>
      </p:sp>
      <p:sp>
        <p:nvSpPr>
          <p:cNvPr id="3" name="Marcador de contenido 2">
            <a:extLst>
              <a:ext uri="{FF2B5EF4-FFF2-40B4-BE49-F238E27FC236}">
                <a16:creationId xmlns:a16="http://schemas.microsoft.com/office/drawing/2014/main" id="{5564F03B-50C0-439E-9BB7-D247DEA9DF7D}"/>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Software de Gestión ERP/ CRM </a:t>
            </a:r>
          </a:p>
          <a:p>
            <a:r>
              <a:rPr lang="es-ES" sz="2400">
                <a:solidFill>
                  <a:srgbClr val="000000"/>
                </a:solidFill>
              </a:rPr>
              <a:t>Software para digitalización de procesos /mantnenimientos/ Workflow </a:t>
            </a:r>
          </a:p>
          <a:p>
            <a:r>
              <a:rPr lang="es-ES" sz="2400">
                <a:solidFill>
                  <a:srgbClr val="000000"/>
                </a:solidFill>
              </a:rPr>
              <a:t>Software RRHH </a:t>
            </a:r>
          </a:p>
          <a:p>
            <a:r>
              <a:rPr lang="es-ES" sz="2400">
                <a:solidFill>
                  <a:srgbClr val="000000"/>
                </a:solidFill>
              </a:rPr>
              <a:t>Soluciones para Industria 4.0 </a:t>
            </a:r>
          </a:p>
          <a:p>
            <a:r>
              <a:rPr lang="es-ES" sz="2400">
                <a:solidFill>
                  <a:srgbClr val="000000"/>
                </a:solidFill>
              </a:rPr>
              <a:t>Gestión de mantenimientos </a:t>
            </a:r>
          </a:p>
          <a:p>
            <a:r>
              <a:rPr lang="es-ES" sz="2400">
                <a:solidFill>
                  <a:srgbClr val="000000"/>
                </a:solidFill>
              </a:rPr>
              <a:t>Digitalización de procesos </a:t>
            </a:r>
          </a:p>
          <a:p>
            <a:endParaRPr lang="es-ES" sz="2400">
              <a:solidFill>
                <a:srgbClr val="000000"/>
              </a:solidFill>
            </a:endParaRPr>
          </a:p>
        </p:txBody>
      </p:sp>
      <p:pic>
        <p:nvPicPr>
          <p:cNvPr id="7" name="Gráfico 6" descr="Flecha lineal: vuelta en U horizontal">
            <a:hlinkClick r:id="rId3" action="ppaction://hlinksldjump"/>
            <a:extLst>
              <a:ext uri="{FF2B5EF4-FFF2-40B4-BE49-F238E27FC236}">
                <a16:creationId xmlns:a16="http://schemas.microsoft.com/office/drawing/2014/main" id="{CC04DA95-D47E-49A1-8C49-7F2969EFB0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2D4D382D-B6B8-4B13-B80A-45097E634DA6}"/>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8D5B4A3C-E5EC-4A8D-B232-3212D1569DC5}"/>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166359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C06A902-D01F-4F5D-BEF7-8A92D1E9E742}"/>
              </a:ext>
            </a:extLst>
          </p:cNvPr>
          <p:cNvSpPr>
            <a:spLocks noGrp="1"/>
          </p:cNvSpPr>
          <p:nvPr>
            <p:ph type="title"/>
          </p:nvPr>
        </p:nvSpPr>
        <p:spPr>
          <a:xfrm>
            <a:off x="640079" y="2053641"/>
            <a:ext cx="3669161" cy="2760098"/>
          </a:xfrm>
        </p:spPr>
        <p:txBody>
          <a:bodyPr>
            <a:normAutofit/>
          </a:bodyPr>
          <a:lstStyle/>
          <a:p>
            <a:r>
              <a:rPr lang="es-ES">
                <a:solidFill>
                  <a:srgbClr val="FFFFFF"/>
                </a:solidFill>
              </a:rPr>
              <a:t>DESARROLLO DE APP</a:t>
            </a:r>
          </a:p>
        </p:txBody>
      </p:sp>
      <p:sp>
        <p:nvSpPr>
          <p:cNvPr id="3" name="Marcador de contenido 2">
            <a:extLst>
              <a:ext uri="{FF2B5EF4-FFF2-40B4-BE49-F238E27FC236}">
                <a16:creationId xmlns:a16="http://schemas.microsoft.com/office/drawing/2014/main" id="{6FB74CBA-DEA1-4DE1-87EC-9A0002CF4C7B}"/>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Aplicaciones móviles (iOs, Android, App web, UWP) </a:t>
            </a:r>
          </a:p>
          <a:p>
            <a:r>
              <a:rPr lang="es-ES" sz="2400">
                <a:solidFill>
                  <a:srgbClr val="000000"/>
                </a:solidFill>
              </a:rPr>
              <a:t>Diseño y prototipo </a:t>
            </a:r>
          </a:p>
          <a:p>
            <a:r>
              <a:rPr lang="es-ES" sz="2400">
                <a:solidFill>
                  <a:srgbClr val="000000"/>
                </a:solidFill>
              </a:rPr>
              <a:t>Apps para smartphone y tablets </a:t>
            </a:r>
          </a:p>
          <a:p>
            <a:r>
              <a:rPr lang="es-ES" sz="2400">
                <a:solidFill>
                  <a:srgbClr val="000000"/>
                </a:solidFill>
              </a:rPr>
              <a:t>Consultoría tecnológica </a:t>
            </a:r>
          </a:p>
          <a:p>
            <a:r>
              <a:rPr lang="es-ES" sz="2400">
                <a:solidFill>
                  <a:srgbClr val="000000"/>
                </a:solidFill>
              </a:rPr>
              <a:t>Estrategia de mercado </a:t>
            </a:r>
          </a:p>
          <a:p>
            <a:pPr marL="0" indent="0">
              <a:buNone/>
            </a:pPr>
            <a:endParaRPr lang="es-ES" sz="2400">
              <a:solidFill>
                <a:srgbClr val="000000"/>
              </a:solidFill>
            </a:endParaRPr>
          </a:p>
        </p:txBody>
      </p:sp>
      <p:pic>
        <p:nvPicPr>
          <p:cNvPr id="7" name="Gráfico 6" descr="Flecha lineal: vuelta en U horizontal">
            <a:hlinkClick r:id="rId3" action="ppaction://hlinksldjump"/>
            <a:extLst>
              <a:ext uri="{FF2B5EF4-FFF2-40B4-BE49-F238E27FC236}">
                <a16:creationId xmlns:a16="http://schemas.microsoft.com/office/drawing/2014/main" id="{43D3420D-61E7-4ED4-85BA-6953B3E432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BD5964E8-1301-4A31-80DA-320166925FCB}"/>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BBE84F27-F702-404E-8A5F-993B778C7F22}"/>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587277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058E82D-6F94-4A05-9EBD-A5BB1F57637F}"/>
              </a:ext>
            </a:extLst>
          </p:cNvPr>
          <p:cNvSpPr>
            <a:spLocks noGrp="1"/>
          </p:cNvSpPr>
          <p:nvPr>
            <p:ph type="title"/>
          </p:nvPr>
        </p:nvSpPr>
        <p:spPr>
          <a:xfrm>
            <a:off x="640079" y="2053641"/>
            <a:ext cx="3669161" cy="2760098"/>
          </a:xfrm>
        </p:spPr>
        <p:txBody>
          <a:bodyPr>
            <a:normAutofit/>
          </a:bodyPr>
          <a:lstStyle/>
          <a:p>
            <a:r>
              <a:rPr lang="es-ES">
                <a:solidFill>
                  <a:srgbClr val="FFFFFF"/>
                </a:solidFill>
              </a:rPr>
              <a:t>DESARROLLOS A MEDIDA</a:t>
            </a:r>
          </a:p>
        </p:txBody>
      </p:sp>
      <p:sp>
        <p:nvSpPr>
          <p:cNvPr id="3" name="Marcador de contenido 2">
            <a:extLst>
              <a:ext uri="{FF2B5EF4-FFF2-40B4-BE49-F238E27FC236}">
                <a16:creationId xmlns:a16="http://schemas.microsoft.com/office/drawing/2014/main" id="{FE373926-8FCE-480E-89F7-DD3E403D6CD0}"/>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Personalizamos y adaptamos las Apps a las necesidades de tu negocio.  Ofrecemos soluciones a medida. </a:t>
            </a:r>
          </a:p>
        </p:txBody>
      </p:sp>
      <p:pic>
        <p:nvPicPr>
          <p:cNvPr id="7" name="Gráfico 6" descr="Flecha lineal: vuelta en U horizontal">
            <a:hlinkClick r:id="rId3" action="ppaction://hlinksldjump"/>
            <a:extLst>
              <a:ext uri="{FF2B5EF4-FFF2-40B4-BE49-F238E27FC236}">
                <a16:creationId xmlns:a16="http://schemas.microsoft.com/office/drawing/2014/main" id="{B740EFCE-332F-4B15-A25F-C273ECE976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62550502-8425-433D-9A03-69C8398E9F82}"/>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9E269942-F2BD-45E7-B6AC-DE653032B331}"/>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184172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8F81935-E239-449D-B8DF-D220B906CD8C}"/>
              </a:ext>
            </a:extLst>
          </p:cNvPr>
          <p:cNvSpPr>
            <a:spLocks noGrp="1"/>
          </p:cNvSpPr>
          <p:nvPr>
            <p:ph type="title"/>
          </p:nvPr>
        </p:nvSpPr>
        <p:spPr>
          <a:xfrm>
            <a:off x="640079" y="2053641"/>
            <a:ext cx="3669161" cy="2760098"/>
          </a:xfrm>
        </p:spPr>
        <p:txBody>
          <a:bodyPr>
            <a:normAutofit/>
          </a:bodyPr>
          <a:lstStyle/>
          <a:p>
            <a:r>
              <a:rPr lang="es-ES" sz="3700">
                <a:solidFill>
                  <a:srgbClr val="FFFFFF"/>
                </a:solidFill>
              </a:rPr>
              <a:t>IMPLANTACIÓN DE PROYECTOS DE GESTIÓN DE RECURSOS HUMANOS</a:t>
            </a:r>
          </a:p>
        </p:txBody>
      </p:sp>
      <p:sp>
        <p:nvSpPr>
          <p:cNvPr id="3" name="Marcador de contenido 2">
            <a:extLst>
              <a:ext uri="{FF2B5EF4-FFF2-40B4-BE49-F238E27FC236}">
                <a16:creationId xmlns:a16="http://schemas.microsoft.com/office/drawing/2014/main" id="{6CAB2663-47E3-4343-A45D-E667B300F524}"/>
              </a:ext>
            </a:extLst>
          </p:cNvPr>
          <p:cNvSpPr>
            <a:spLocks noGrp="1"/>
          </p:cNvSpPr>
          <p:nvPr>
            <p:ph idx="1"/>
          </p:nvPr>
        </p:nvSpPr>
        <p:spPr>
          <a:xfrm>
            <a:off x="6090574" y="801866"/>
            <a:ext cx="5306084" cy="5230634"/>
          </a:xfrm>
        </p:spPr>
        <p:txBody>
          <a:bodyPr anchor="ctr">
            <a:normAutofit/>
          </a:bodyPr>
          <a:lstStyle/>
          <a:p>
            <a:r>
              <a:rPr lang="es-ES" sz="2200">
                <a:solidFill>
                  <a:srgbClr val="000000"/>
                </a:solidFill>
              </a:rPr>
              <a:t>Un software de gestión de personal, de recursos humanos ayudará a tu negocio a ampliar el potencial humano que hay en tu empresa: </a:t>
            </a:r>
          </a:p>
          <a:p>
            <a:r>
              <a:rPr lang="es-ES" sz="2200">
                <a:solidFill>
                  <a:srgbClr val="000000"/>
                </a:solidFill>
              </a:rPr>
              <a:t>Puedes controlar todos los procesos de tus empleados,  </a:t>
            </a:r>
          </a:p>
          <a:p>
            <a:r>
              <a:rPr lang="es-ES" sz="2200">
                <a:solidFill>
                  <a:srgbClr val="000000"/>
                </a:solidFill>
              </a:rPr>
              <a:t>Conseguirás identificar las aptitudes y carencias de tus empleados, optimizando los esfuerzos en la formación y el desarrollo profesional de los mismos.  </a:t>
            </a:r>
          </a:p>
          <a:p>
            <a:r>
              <a:rPr lang="es-ES" sz="2200">
                <a:solidFill>
                  <a:srgbClr val="000000"/>
                </a:solidFill>
              </a:rPr>
              <a:t>Además, podrás realizar una estrategia empresarial lanzando campañas de contratación para atraer a empleados que se ajusten a tus necesidades</a:t>
            </a:r>
          </a:p>
          <a:p>
            <a:endParaRPr lang="es-ES" sz="2200">
              <a:solidFill>
                <a:srgbClr val="000000"/>
              </a:solidFill>
            </a:endParaRPr>
          </a:p>
        </p:txBody>
      </p:sp>
      <p:pic>
        <p:nvPicPr>
          <p:cNvPr id="7" name="Gráfico 6" descr="Flecha lineal: vuelta en U horizontal">
            <a:hlinkClick r:id="rId3" action="ppaction://hlinksldjump"/>
            <a:extLst>
              <a:ext uri="{FF2B5EF4-FFF2-40B4-BE49-F238E27FC236}">
                <a16:creationId xmlns:a16="http://schemas.microsoft.com/office/drawing/2014/main" id="{5BB4E972-BA02-4A95-8208-42146FA2E5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BD8D7C7C-AE97-4FB8-9F0A-73DEDF11A8BD}"/>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45F0CF1A-124F-4703-9CEF-6D795B71FA25}"/>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94023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B07690-1A4B-4DE1-A14E-C902782F8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D8C10DD-C303-46CE-A012-BE7256D1669F}"/>
              </a:ext>
            </a:extLst>
          </p:cNvPr>
          <p:cNvSpPr>
            <a:spLocks noGrp="1"/>
          </p:cNvSpPr>
          <p:nvPr>
            <p:ph type="title"/>
          </p:nvPr>
        </p:nvSpPr>
        <p:spPr/>
        <p:txBody>
          <a:bodyPr/>
          <a:lstStyle/>
          <a:p>
            <a:pPr algn="ctr"/>
            <a:r>
              <a:rPr lang="es-ES" dirty="0">
                <a:solidFill>
                  <a:schemeClr val="bg1"/>
                </a:solidFill>
              </a:rPr>
              <a:t>EFICIENCIA ENERGÉTICA</a:t>
            </a:r>
          </a:p>
        </p:txBody>
      </p:sp>
      <p:graphicFrame>
        <p:nvGraphicFramePr>
          <p:cNvPr id="4" name="Marcador de contenido 3">
            <a:extLst>
              <a:ext uri="{FF2B5EF4-FFF2-40B4-BE49-F238E27FC236}">
                <a16:creationId xmlns:a16="http://schemas.microsoft.com/office/drawing/2014/main" id="{AD919297-6B8D-4298-873D-2E33EC85DDFC}"/>
              </a:ext>
            </a:extLst>
          </p:cNvPr>
          <p:cNvGraphicFramePr>
            <a:graphicFrameLocks noGrp="1"/>
          </p:cNvGraphicFramePr>
          <p:nvPr>
            <p:ph idx="1"/>
            <p:extLst>
              <p:ext uri="{D42A27DB-BD31-4B8C-83A1-F6EECF244321}">
                <p14:modId xmlns:p14="http://schemas.microsoft.com/office/powerpoint/2010/main" val="4016002017"/>
              </p:ext>
            </p:extLst>
          </p:nvPr>
        </p:nvGraphicFramePr>
        <p:xfrm>
          <a:off x="573505" y="1259139"/>
          <a:ext cx="10515600" cy="5233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áfico 4" descr="Flecha lineal: vuelta en U horizontal">
            <a:hlinkClick r:id="rId8" action="ppaction://hlinksldjump"/>
            <a:extLst>
              <a:ext uri="{FF2B5EF4-FFF2-40B4-BE49-F238E27FC236}">
                <a16:creationId xmlns:a16="http://schemas.microsoft.com/office/drawing/2014/main" id="{6EA54C88-1B9C-43FD-A8AE-D264F1546B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38683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5A7B4-42BA-4056-85B0-7C32FF597399}"/>
              </a:ext>
            </a:extLst>
          </p:cNvPr>
          <p:cNvSpPr>
            <a:spLocks noGrp="1"/>
          </p:cNvSpPr>
          <p:nvPr>
            <p:ph type="title"/>
          </p:nvPr>
        </p:nvSpPr>
        <p:spPr>
          <a:xfrm>
            <a:off x="838200" y="288758"/>
            <a:ext cx="10515600" cy="1325563"/>
          </a:xfrm>
        </p:spPr>
        <p:txBody>
          <a:bodyPr/>
          <a:lstStyle/>
          <a:p>
            <a:pPr algn="ctr"/>
            <a:r>
              <a:rPr lang="es-ES" dirty="0"/>
              <a:t>DIRECTORIO DE SERVICIOS</a:t>
            </a:r>
          </a:p>
        </p:txBody>
      </p:sp>
      <p:sp>
        <p:nvSpPr>
          <p:cNvPr id="6" name="Rectángulo: esquinas redondeadas 5">
            <a:hlinkClick r:id="rId3" action="ppaction://hlinksldjump"/>
            <a:extLst>
              <a:ext uri="{FF2B5EF4-FFF2-40B4-BE49-F238E27FC236}">
                <a16:creationId xmlns:a16="http://schemas.microsoft.com/office/drawing/2014/main" id="{17BF6AD9-B20F-48B6-8574-20084EC81807}"/>
              </a:ext>
            </a:extLst>
          </p:cNvPr>
          <p:cNvSpPr/>
          <p:nvPr/>
        </p:nvSpPr>
        <p:spPr>
          <a:xfrm>
            <a:off x="1222945" y="2735802"/>
            <a:ext cx="2733927" cy="1119982"/>
          </a:xfrm>
          <a:prstGeom prst="roundRect">
            <a:avLst/>
          </a:prstGeom>
          <a:solidFill>
            <a:schemeClr val="tx2">
              <a:lumMod val="75000"/>
              <a:alpha val="88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NORMATIVAS DE CUMPLIMIENTO OBLIGATORIO</a:t>
            </a:r>
          </a:p>
        </p:txBody>
      </p:sp>
      <p:sp>
        <p:nvSpPr>
          <p:cNvPr id="7" name="Rectángulo: esquinas redondeadas 6">
            <a:hlinkClick r:id="rId4" action="ppaction://hlinksldjump"/>
            <a:extLst>
              <a:ext uri="{FF2B5EF4-FFF2-40B4-BE49-F238E27FC236}">
                <a16:creationId xmlns:a16="http://schemas.microsoft.com/office/drawing/2014/main" id="{3C947020-1B4A-4B7C-B6CE-30C0A6F640A8}"/>
              </a:ext>
            </a:extLst>
          </p:cNvPr>
          <p:cNvSpPr/>
          <p:nvPr/>
        </p:nvSpPr>
        <p:spPr>
          <a:xfrm>
            <a:off x="4729037" y="2716871"/>
            <a:ext cx="2733927" cy="1119982"/>
          </a:xfrm>
          <a:prstGeom prst="roundRect">
            <a:avLst/>
          </a:prstGeom>
          <a:solidFill>
            <a:schemeClr val="tx2">
              <a:lumMod val="75000"/>
              <a:alpha val="9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MEJORA PRODUCTIVA</a:t>
            </a:r>
          </a:p>
        </p:txBody>
      </p:sp>
      <p:sp>
        <p:nvSpPr>
          <p:cNvPr id="9" name="Rectángulo: esquinas redondeadas 8">
            <a:hlinkClick r:id="rId5" action="ppaction://hlinksldjump"/>
            <a:extLst>
              <a:ext uri="{FF2B5EF4-FFF2-40B4-BE49-F238E27FC236}">
                <a16:creationId xmlns:a16="http://schemas.microsoft.com/office/drawing/2014/main" id="{C64E5144-8FB6-4A4C-89D6-B37F3FC05073}"/>
              </a:ext>
            </a:extLst>
          </p:cNvPr>
          <p:cNvSpPr/>
          <p:nvPr/>
        </p:nvSpPr>
        <p:spPr>
          <a:xfrm>
            <a:off x="8235127" y="2716871"/>
            <a:ext cx="2733927" cy="1119982"/>
          </a:xfrm>
          <a:prstGeom prst="roundRect">
            <a:avLst/>
          </a:prstGeom>
          <a:solidFill>
            <a:schemeClr val="tx2">
              <a:lumMod val="75000"/>
              <a:alpha val="88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SERVICIOS JURÍDICOS</a:t>
            </a:r>
          </a:p>
        </p:txBody>
      </p:sp>
      <p:sp>
        <p:nvSpPr>
          <p:cNvPr id="10" name="Rectángulo: esquinas redondeadas 9">
            <a:hlinkClick r:id="rId6" action="ppaction://hlinksldjump"/>
            <a:extLst>
              <a:ext uri="{FF2B5EF4-FFF2-40B4-BE49-F238E27FC236}">
                <a16:creationId xmlns:a16="http://schemas.microsoft.com/office/drawing/2014/main" id="{CC4AB9EA-522A-48B8-A585-A9B1ACDCBF54}"/>
              </a:ext>
            </a:extLst>
          </p:cNvPr>
          <p:cNvSpPr/>
          <p:nvPr/>
        </p:nvSpPr>
        <p:spPr>
          <a:xfrm>
            <a:off x="6547531" y="4468042"/>
            <a:ext cx="2733927" cy="1119982"/>
          </a:xfrm>
          <a:prstGeom prst="roundRect">
            <a:avLst/>
          </a:prstGeom>
          <a:solidFill>
            <a:schemeClr val="tx2">
              <a:lumMod val="75000"/>
              <a:alpha val="9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FORMACIÓN PARA TRABAJADORES</a:t>
            </a:r>
          </a:p>
        </p:txBody>
      </p:sp>
      <p:sp>
        <p:nvSpPr>
          <p:cNvPr id="11" name="Rectángulo: esquinas redondeadas 10">
            <a:hlinkClick r:id="rId7" action="ppaction://hlinksldjump"/>
            <a:extLst>
              <a:ext uri="{FF2B5EF4-FFF2-40B4-BE49-F238E27FC236}">
                <a16:creationId xmlns:a16="http://schemas.microsoft.com/office/drawing/2014/main" id="{ECA0FDF4-6914-4E2F-BF29-85FB612EE0A5}"/>
              </a:ext>
            </a:extLst>
          </p:cNvPr>
          <p:cNvSpPr/>
          <p:nvPr/>
        </p:nvSpPr>
        <p:spPr>
          <a:xfrm>
            <a:off x="2910543" y="4468042"/>
            <a:ext cx="2733927" cy="1119982"/>
          </a:xfrm>
          <a:prstGeom prst="roundRect">
            <a:avLst/>
          </a:prstGeom>
          <a:solidFill>
            <a:schemeClr val="tx2">
              <a:lumMod val="75000"/>
              <a:alpha val="90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RELACIONES CON ADMINISTRACIÓN PÚBLICA</a:t>
            </a:r>
          </a:p>
        </p:txBody>
      </p:sp>
      <p:sp>
        <p:nvSpPr>
          <p:cNvPr id="13" name="CuadroTexto 12">
            <a:extLst>
              <a:ext uri="{FF2B5EF4-FFF2-40B4-BE49-F238E27FC236}">
                <a16:creationId xmlns:a16="http://schemas.microsoft.com/office/drawing/2014/main" id="{BBBC4AB9-13E7-48AD-9658-E07A661F0248}"/>
              </a:ext>
            </a:extLst>
          </p:cNvPr>
          <p:cNvSpPr txBox="1"/>
          <p:nvPr/>
        </p:nvSpPr>
        <p:spPr>
          <a:xfrm>
            <a:off x="4461450" y="6254818"/>
            <a:ext cx="3323217" cy="369332"/>
          </a:xfrm>
          <a:prstGeom prst="rect">
            <a:avLst/>
          </a:prstGeom>
          <a:noFill/>
        </p:spPr>
        <p:txBody>
          <a:bodyPr wrap="none" rtlCol="0">
            <a:spAutoFit/>
          </a:bodyPr>
          <a:lstStyle/>
          <a:p>
            <a:r>
              <a:rPr lang="es-ES" b="1" dirty="0"/>
              <a:t>Selecciona para más información</a:t>
            </a:r>
          </a:p>
        </p:txBody>
      </p:sp>
    </p:spTree>
    <p:extLst>
      <p:ext uri="{BB962C8B-B14F-4D97-AF65-F5344CB8AC3E}">
        <p14:creationId xmlns:p14="http://schemas.microsoft.com/office/powerpoint/2010/main" val="141618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8B1FA30-1550-4968-91B2-92841A2E01A7}"/>
              </a:ext>
            </a:extLst>
          </p:cNvPr>
          <p:cNvSpPr>
            <a:spLocks noGrp="1"/>
          </p:cNvSpPr>
          <p:nvPr>
            <p:ph type="title"/>
          </p:nvPr>
        </p:nvSpPr>
        <p:spPr>
          <a:xfrm>
            <a:off x="1179226" y="826680"/>
            <a:ext cx="9833548" cy="1325563"/>
          </a:xfrm>
        </p:spPr>
        <p:txBody>
          <a:bodyPr>
            <a:normAutofit/>
          </a:bodyPr>
          <a:lstStyle/>
          <a:p>
            <a:pPr algn="ctr"/>
            <a:r>
              <a:rPr lang="es-ES" sz="4000">
                <a:solidFill>
                  <a:srgbClr val="FFFFFF"/>
                </a:solidFill>
              </a:rPr>
              <a:t>LEAN START UP</a:t>
            </a:r>
          </a:p>
        </p:txBody>
      </p:sp>
      <p:graphicFrame>
        <p:nvGraphicFramePr>
          <p:cNvPr id="5" name="Marcador de contenido 2">
            <a:extLst>
              <a:ext uri="{FF2B5EF4-FFF2-40B4-BE49-F238E27FC236}">
                <a16:creationId xmlns:a16="http://schemas.microsoft.com/office/drawing/2014/main" id="{5D9229B5-8505-42B3-8B04-41E0BE064B20}"/>
              </a:ext>
            </a:extLst>
          </p:cNvPr>
          <p:cNvGraphicFramePr>
            <a:graphicFrameLocks noGrp="1"/>
          </p:cNvGraphicFramePr>
          <p:nvPr>
            <p:ph idx="1"/>
            <p:extLst>
              <p:ext uri="{D42A27DB-BD31-4B8C-83A1-F6EECF244321}">
                <p14:modId xmlns:p14="http://schemas.microsoft.com/office/powerpoint/2010/main" val="373243179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áfico 6" descr="Flecha lineal: vuelta en U horizontal">
            <a:hlinkClick r:id="rId9" action="ppaction://hlinksldjump"/>
            <a:extLst>
              <a:ext uri="{FF2B5EF4-FFF2-40B4-BE49-F238E27FC236}">
                <a16:creationId xmlns:a16="http://schemas.microsoft.com/office/drawing/2014/main" id="{E25DCFC2-26BE-4AE2-9604-32B7B74BE3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227390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873E9-2329-420F-92A0-CDA61D8A8885}"/>
              </a:ext>
            </a:extLst>
          </p:cNvPr>
          <p:cNvSpPr>
            <a:spLocks noGrp="1"/>
          </p:cNvSpPr>
          <p:nvPr>
            <p:ph type="title"/>
          </p:nvPr>
        </p:nvSpPr>
        <p:spPr/>
        <p:txBody>
          <a:bodyPr/>
          <a:lstStyle/>
          <a:p>
            <a:pPr algn="ctr"/>
            <a:r>
              <a:rPr lang="es-ES" dirty="0">
                <a:solidFill>
                  <a:schemeClr val="bg1"/>
                </a:solidFill>
              </a:rPr>
              <a:t>GESTIÓN DE FORMACIÓN PARA TRABAJADORES </a:t>
            </a:r>
          </a:p>
        </p:txBody>
      </p:sp>
      <p:graphicFrame>
        <p:nvGraphicFramePr>
          <p:cNvPr id="3" name="Diagrama 2">
            <a:extLst>
              <a:ext uri="{FF2B5EF4-FFF2-40B4-BE49-F238E27FC236}">
                <a16:creationId xmlns:a16="http://schemas.microsoft.com/office/drawing/2014/main" id="{2FC6B2D7-0196-4690-B7D0-6CC2A9651A5D}"/>
              </a:ext>
            </a:extLst>
          </p:cNvPr>
          <p:cNvGraphicFramePr/>
          <p:nvPr>
            <p:extLst>
              <p:ext uri="{D42A27DB-BD31-4B8C-83A1-F6EECF244321}">
                <p14:modId xmlns:p14="http://schemas.microsoft.com/office/powerpoint/2010/main" val="3094556152"/>
              </p:ext>
            </p:extLst>
          </p:nvPr>
        </p:nvGraphicFramePr>
        <p:xfrm>
          <a:off x="666486" y="2082379"/>
          <a:ext cx="6484469" cy="364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45B3FFA4-3A99-4661-9900-9DAED90BD6E7}"/>
              </a:ext>
            </a:extLst>
          </p:cNvPr>
          <p:cNvSpPr txBox="1"/>
          <p:nvPr/>
        </p:nvSpPr>
        <p:spPr>
          <a:xfrm>
            <a:off x="4461450" y="6123543"/>
            <a:ext cx="3269100" cy="369332"/>
          </a:xfrm>
          <a:prstGeom prst="rect">
            <a:avLst/>
          </a:prstGeom>
          <a:noFill/>
        </p:spPr>
        <p:txBody>
          <a:bodyPr wrap="none" rtlCol="0">
            <a:spAutoFit/>
          </a:bodyPr>
          <a:lstStyle/>
          <a:p>
            <a:r>
              <a:rPr lang="es-ES" dirty="0">
                <a:solidFill>
                  <a:schemeClr val="bg1"/>
                </a:solidFill>
              </a:rPr>
              <a:t>Selecciona para más información</a:t>
            </a:r>
          </a:p>
        </p:txBody>
      </p:sp>
      <p:pic>
        <p:nvPicPr>
          <p:cNvPr id="6" name="Gráfico 5" descr="Flecha lineal: vuelta en U horizontal">
            <a:hlinkClick r:id="rId8" action="ppaction://hlinksldjump"/>
            <a:extLst>
              <a:ext uri="{FF2B5EF4-FFF2-40B4-BE49-F238E27FC236}">
                <a16:creationId xmlns:a16="http://schemas.microsoft.com/office/drawing/2014/main" id="{0585336E-BFB5-4A5D-A738-0E86384D3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88791" y="6371507"/>
            <a:ext cx="654820" cy="377837"/>
          </a:xfrm>
          <a:prstGeom prst="rect">
            <a:avLst/>
          </a:prstGeom>
        </p:spPr>
      </p:pic>
    </p:spTree>
    <p:extLst>
      <p:ext uri="{BB962C8B-B14F-4D97-AF65-F5344CB8AC3E}">
        <p14:creationId xmlns:p14="http://schemas.microsoft.com/office/powerpoint/2010/main" val="127249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4A4535A-55A2-47B5-BAE8-3477699E04A6}"/>
              </a:ext>
            </a:extLst>
          </p:cNvPr>
          <p:cNvSpPr>
            <a:spLocks noGrp="1"/>
          </p:cNvSpPr>
          <p:nvPr>
            <p:ph type="title"/>
          </p:nvPr>
        </p:nvSpPr>
        <p:spPr>
          <a:xfrm>
            <a:off x="640079" y="2053641"/>
            <a:ext cx="3669161" cy="2760098"/>
          </a:xfrm>
        </p:spPr>
        <p:txBody>
          <a:bodyPr>
            <a:normAutofit/>
          </a:bodyPr>
          <a:lstStyle/>
          <a:p>
            <a:r>
              <a:rPr lang="es-ES" sz="3700">
                <a:solidFill>
                  <a:srgbClr val="FFFFFF"/>
                </a:solidFill>
              </a:rPr>
              <a:t>PLATAFORMAS PERSONALIZADAS</a:t>
            </a:r>
          </a:p>
        </p:txBody>
      </p:sp>
      <p:sp>
        <p:nvSpPr>
          <p:cNvPr id="3" name="Marcador de contenido 2">
            <a:extLst>
              <a:ext uri="{FF2B5EF4-FFF2-40B4-BE49-F238E27FC236}">
                <a16:creationId xmlns:a16="http://schemas.microsoft.com/office/drawing/2014/main" id="{97C62D29-8E64-4091-AD1C-A78029805F3C}"/>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Forme a sus trabajadores a través de una plataforma de cursos online, personalizada con su imagen corporativa, sin coste al contratar la formación con nuestra empresa. </a:t>
            </a:r>
          </a:p>
        </p:txBody>
      </p:sp>
      <p:pic>
        <p:nvPicPr>
          <p:cNvPr id="7" name="Gráfico 6" descr="Flecha lineal: vuelta en U horizontal">
            <a:hlinkClick r:id="rId3" action="ppaction://hlinksldjump"/>
            <a:extLst>
              <a:ext uri="{FF2B5EF4-FFF2-40B4-BE49-F238E27FC236}">
                <a16:creationId xmlns:a16="http://schemas.microsoft.com/office/drawing/2014/main" id="{DB3B66CD-82EB-4C1D-A9B9-1E40EB2388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5CBD005C-BDB4-4245-AA43-C11B3EDF02AA}"/>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DDE82CBB-C76A-4C8E-BB4E-4D35D3F76192}"/>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08228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86B1D67-6434-461F-8333-EE6425434897}"/>
              </a:ext>
            </a:extLst>
          </p:cNvPr>
          <p:cNvSpPr>
            <a:spLocks noGrp="1"/>
          </p:cNvSpPr>
          <p:nvPr>
            <p:ph type="title"/>
          </p:nvPr>
        </p:nvSpPr>
        <p:spPr>
          <a:xfrm>
            <a:off x="640079" y="2053641"/>
            <a:ext cx="3669161" cy="2760098"/>
          </a:xfrm>
        </p:spPr>
        <p:txBody>
          <a:bodyPr>
            <a:normAutofit/>
          </a:bodyPr>
          <a:lstStyle/>
          <a:p>
            <a:r>
              <a:rPr lang="es-ES">
                <a:solidFill>
                  <a:srgbClr val="FFFFFF"/>
                </a:solidFill>
              </a:rPr>
              <a:t>DESARROLLO DE CONTENIDOS</a:t>
            </a:r>
          </a:p>
        </p:txBody>
      </p:sp>
      <p:sp>
        <p:nvSpPr>
          <p:cNvPr id="3" name="Marcador de contenido 2">
            <a:extLst>
              <a:ext uri="{FF2B5EF4-FFF2-40B4-BE49-F238E27FC236}">
                <a16:creationId xmlns:a16="http://schemas.microsoft.com/office/drawing/2014/main" id="{BD04FDF2-16F2-4002-8C3B-7FAC74F1EAE6}"/>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Diseño y creación de contenidos interactivos autoformativos para plataformas Online, en formato HTML5, compatible con la mayoría de los dispositivos y navegadores (Android, iOS, Pc y Mac), con diferentes itinerarios, simples o más complejos y totalmente personalizados con su imagen corporativa. </a:t>
            </a:r>
          </a:p>
        </p:txBody>
      </p:sp>
      <p:pic>
        <p:nvPicPr>
          <p:cNvPr id="7" name="Gráfico 6" descr="Flecha lineal: vuelta en U horizontal">
            <a:hlinkClick r:id="rId3" action="ppaction://hlinksldjump"/>
            <a:extLst>
              <a:ext uri="{FF2B5EF4-FFF2-40B4-BE49-F238E27FC236}">
                <a16:creationId xmlns:a16="http://schemas.microsoft.com/office/drawing/2014/main" id="{EBA99874-BDD7-45EE-B3BC-A1C8869A16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081B17B0-2262-4848-B3BE-A21117AC42FD}"/>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94025DE3-9B26-46E8-B1E6-9436F6733266}"/>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065797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86650B3-E19C-4265-87EB-199C61C09FC1}"/>
              </a:ext>
            </a:extLst>
          </p:cNvPr>
          <p:cNvSpPr>
            <a:spLocks noGrp="1"/>
          </p:cNvSpPr>
          <p:nvPr>
            <p:ph type="title"/>
          </p:nvPr>
        </p:nvSpPr>
        <p:spPr>
          <a:xfrm>
            <a:off x="640079" y="2053641"/>
            <a:ext cx="3669161" cy="2760098"/>
          </a:xfrm>
        </p:spPr>
        <p:txBody>
          <a:bodyPr>
            <a:normAutofit/>
          </a:bodyPr>
          <a:lstStyle/>
          <a:p>
            <a:r>
              <a:rPr lang="es-ES" sz="4100">
                <a:solidFill>
                  <a:srgbClr val="FFFFFF"/>
                </a:solidFill>
              </a:rPr>
              <a:t>HERRAMIENTAS PARA RECURSOS HUMANOS</a:t>
            </a:r>
          </a:p>
        </p:txBody>
      </p:sp>
      <p:sp>
        <p:nvSpPr>
          <p:cNvPr id="3" name="Marcador de contenido 2">
            <a:extLst>
              <a:ext uri="{FF2B5EF4-FFF2-40B4-BE49-F238E27FC236}">
                <a16:creationId xmlns:a16="http://schemas.microsoft.com/office/drawing/2014/main" id="{AE54CB43-6B1F-4D90-987B-9A7CC33C5FC0}"/>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Distintas herramientas en entorno web, tanto para la inscripción automática de alumnos, como para el seguimiento de cada acción formativa, todo ello personalizado con la imagen corporativa de su empresa. </a:t>
            </a:r>
          </a:p>
        </p:txBody>
      </p:sp>
      <p:pic>
        <p:nvPicPr>
          <p:cNvPr id="7" name="Gráfico 6" descr="Flecha lineal: vuelta en U horizontal">
            <a:hlinkClick r:id="rId3" action="ppaction://hlinksldjump"/>
            <a:extLst>
              <a:ext uri="{FF2B5EF4-FFF2-40B4-BE49-F238E27FC236}">
                <a16:creationId xmlns:a16="http://schemas.microsoft.com/office/drawing/2014/main" id="{143EAEAC-E6C5-4A17-8B1C-F8309C1E5B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8C0F2AF8-99EA-46D4-AD2C-C3F472B1B64C}"/>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0032BDE9-8CA3-44D0-AB2F-DEF971715398}"/>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49805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28594-5A65-4629-8024-CDFDC264A582}"/>
              </a:ext>
            </a:extLst>
          </p:cNvPr>
          <p:cNvSpPr>
            <a:spLocks noGrp="1"/>
          </p:cNvSpPr>
          <p:nvPr>
            <p:ph type="title"/>
          </p:nvPr>
        </p:nvSpPr>
        <p:spPr/>
        <p:txBody>
          <a:bodyPr/>
          <a:lstStyle/>
          <a:p>
            <a:pPr algn="ctr"/>
            <a:r>
              <a:rPr lang="es-ES" dirty="0"/>
              <a:t>SERVICIOS JURÍDICOS</a:t>
            </a:r>
          </a:p>
        </p:txBody>
      </p:sp>
      <p:sp>
        <p:nvSpPr>
          <p:cNvPr id="4" name="Rectángulo: esquinas redondeadas 3">
            <a:hlinkClick r:id="rId3" action="ppaction://hlinksldjump"/>
            <a:extLst>
              <a:ext uri="{FF2B5EF4-FFF2-40B4-BE49-F238E27FC236}">
                <a16:creationId xmlns:a16="http://schemas.microsoft.com/office/drawing/2014/main" id="{E41951E6-A610-4BA5-B275-E4B73F86B2CF}"/>
              </a:ext>
            </a:extLst>
          </p:cNvPr>
          <p:cNvSpPr/>
          <p:nvPr/>
        </p:nvSpPr>
        <p:spPr>
          <a:xfrm>
            <a:off x="1528194" y="4383591"/>
            <a:ext cx="4240340" cy="1135067"/>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CUENTAS Y BALANCES</a:t>
            </a:r>
          </a:p>
        </p:txBody>
      </p:sp>
      <p:sp>
        <p:nvSpPr>
          <p:cNvPr id="5" name="Rectángulo: esquinas redondeadas 4">
            <a:hlinkClick r:id="rId4" action="ppaction://hlinksldjump"/>
            <a:extLst>
              <a:ext uri="{FF2B5EF4-FFF2-40B4-BE49-F238E27FC236}">
                <a16:creationId xmlns:a16="http://schemas.microsoft.com/office/drawing/2014/main" id="{315D3663-AA0B-4E91-8ABB-962FEEE93C0C}"/>
              </a:ext>
            </a:extLst>
          </p:cNvPr>
          <p:cNvSpPr/>
          <p:nvPr/>
        </p:nvSpPr>
        <p:spPr>
          <a:xfrm>
            <a:off x="6412834" y="4383592"/>
            <a:ext cx="4240341" cy="1135067"/>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SERVICIOS LEGALES Y DE COMPLIANCE</a:t>
            </a:r>
          </a:p>
        </p:txBody>
      </p:sp>
      <p:pic>
        <p:nvPicPr>
          <p:cNvPr id="7" name="Imagen 6" descr="Imagen que contiene exterior, señal, electrónica&#10;&#10;Descripción generada automáticamente">
            <a:extLst>
              <a:ext uri="{FF2B5EF4-FFF2-40B4-BE49-F238E27FC236}">
                <a16:creationId xmlns:a16="http://schemas.microsoft.com/office/drawing/2014/main" id="{34A40B35-4A6D-49A0-A638-A0DB83A213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7705" y="1690688"/>
            <a:ext cx="2558716" cy="2558716"/>
          </a:xfrm>
          <a:prstGeom prst="rect">
            <a:avLst/>
          </a:prstGeom>
        </p:spPr>
      </p:pic>
      <p:pic>
        <p:nvPicPr>
          <p:cNvPr id="1026" name="Picture 2" descr="Resultado de imagen de profits icon">
            <a:extLst>
              <a:ext uri="{FF2B5EF4-FFF2-40B4-BE49-F238E27FC236}">
                <a16:creationId xmlns:a16="http://schemas.microsoft.com/office/drawing/2014/main" id="{F5463267-54FB-4638-9F04-A270AF894D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9006" y="1815168"/>
            <a:ext cx="2558716" cy="222937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289C496-74C8-402A-8449-B8527DBAD7B7}"/>
              </a:ext>
            </a:extLst>
          </p:cNvPr>
          <p:cNvSpPr txBox="1"/>
          <p:nvPr/>
        </p:nvSpPr>
        <p:spPr>
          <a:xfrm>
            <a:off x="4461450" y="6123543"/>
            <a:ext cx="3269100" cy="369332"/>
          </a:xfrm>
          <a:prstGeom prst="rect">
            <a:avLst/>
          </a:prstGeom>
          <a:noFill/>
        </p:spPr>
        <p:txBody>
          <a:bodyPr wrap="none" rtlCol="0">
            <a:spAutoFit/>
          </a:bodyPr>
          <a:lstStyle/>
          <a:p>
            <a:r>
              <a:rPr lang="es-ES" dirty="0"/>
              <a:t>Selecciona para más información</a:t>
            </a:r>
          </a:p>
        </p:txBody>
      </p:sp>
      <p:pic>
        <p:nvPicPr>
          <p:cNvPr id="10" name="Gráfico 9" descr="Flecha lineal: vuelta en U horizontal">
            <a:hlinkClick r:id="rId7" action="ppaction://hlinksldjump"/>
            <a:extLst>
              <a:ext uri="{FF2B5EF4-FFF2-40B4-BE49-F238E27FC236}">
                <a16:creationId xmlns:a16="http://schemas.microsoft.com/office/drawing/2014/main" id="{68F9B100-C204-499D-A71C-BB6D5A2BB0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337277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873E9-2329-420F-92A0-CDA61D8A8885}"/>
              </a:ext>
            </a:extLst>
          </p:cNvPr>
          <p:cNvSpPr>
            <a:spLocks noGrp="1"/>
          </p:cNvSpPr>
          <p:nvPr>
            <p:ph type="title"/>
          </p:nvPr>
        </p:nvSpPr>
        <p:spPr>
          <a:xfrm>
            <a:off x="1676400" y="365125"/>
            <a:ext cx="10515600" cy="1325563"/>
          </a:xfrm>
        </p:spPr>
        <p:txBody>
          <a:bodyPr/>
          <a:lstStyle/>
          <a:p>
            <a:pPr algn="ctr"/>
            <a:r>
              <a:rPr lang="es-ES" dirty="0"/>
              <a:t>CUENTAS Y BALANCES</a:t>
            </a:r>
          </a:p>
        </p:txBody>
      </p:sp>
      <p:graphicFrame>
        <p:nvGraphicFramePr>
          <p:cNvPr id="3" name="Diagrama 2">
            <a:extLst>
              <a:ext uri="{FF2B5EF4-FFF2-40B4-BE49-F238E27FC236}">
                <a16:creationId xmlns:a16="http://schemas.microsoft.com/office/drawing/2014/main" id="{2FC6B2D7-0196-4690-B7D0-6CC2A9651A5D}"/>
              </a:ext>
            </a:extLst>
          </p:cNvPr>
          <p:cNvGraphicFramePr/>
          <p:nvPr>
            <p:extLst>
              <p:ext uri="{D42A27DB-BD31-4B8C-83A1-F6EECF244321}">
                <p14:modId xmlns:p14="http://schemas.microsoft.com/office/powerpoint/2010/main" val="4100461603"/>
              </p:ext>
            </p:extLst>
          </p:nvPr>
        </p:nvGraphicFramePr>
        <p:xfrm>
          <a:off x="6096000" y="2059232"/>
          <a:ext cx="6484469" cy="364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8F300A07-D980-4A21-B8A9-C3C84559EDFC}"/>
              </a:ext>
            </a:extLst>
          </p:cNvPr>
          <p:cNvSpPr txBox="1"/>
          <p:nvPr/>
        </p:nvSpPr>
        <p:spPr>
          <a:xfrm>
            <a:off x="4461450" y="6123543"/>
            <a:ext cx="3269100" cy="369332"/>
          </a:xfrm>
          <a:prstGeom prst="rect">
            <a:avLst/>
          </a:prstGeom>
          <a:noFill/>
        </p:spPr>
        <p:txBody>
          <a:bodyPr wrap="none" rtlCol="0">
            <a:spAutoFit/>
          </a:bodyPr>
          <a:lstStyle/>
          <a:p>
            <a:r>
              <a:rPr lang="es-ES" dirty="0"/>
              <a:t>Selecciona para más información</a:t>
            </a:r>
          </a:p>
        </p:txBody>
      </p:sp>
      <p:pic>
        <p:nvPicPr>
          <p:cNvPr id="6" name="Gráfico 5" descr="Flecha lineal: vuelta en U horizontal">
            <a:hlinkClick r:id="rId8" action="ppaction://hlinksldjump"/>
            <a:extLst>
              <a:ext uri="{FF2B5EF4-FFF2-40B4-BE49-F238E27FC236}">
                <a16:creationId xmlns:a16="http://schemas.microsoft.com/office/drawing/2014/main" id="{4CA02889-3698-4215-8602-0BBBC4DED6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3968381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6C1DA8E-FBAD-4375-AFEF-8E95C321F1A7}"/>
              </a:ext>
            </a:extLst>
          </p:cNvPr>
          <p:cNvSpPr>
            <a:spLocks noGrp="1"/>
          </p:cNvSpPr>
          <p:nvPr>
            <p:ph type="title"/>
          </p:nvPr>
        </p:nvSpPr>
        <p:spPr>
          <a:xfrm>
            <a:off x="640079" y="2053641"/>
            <a:ext cx="3669161" cy="2760098"/>
          </a:xfrm>
        </p:spPr>
        <p:txBody>
          <a:bodyPr>
            <a:normAutofit/>
          </a:bodyPr>
          <a:lstStyle/>
          <a:p>
            <a:r>
              <a:rPr lang="es-ES">
                <a:solidFill>
                  <a:srgbClr val="FFFFFF"/>
                </a:solidFill>
              </a:rPr>
              <a:t>AUDITORÍA DE CUENTAS ANUALES</a:t>
            </a:r>
          </a:p>
        </p:txBody>
      </p:sp>
      <p:sp>
        <p:nvSpPr>
          <p:cNvPr id="3" name="Marcador de contenido 2">
            <a:extLst>
              <a:ext uri="{FF2B5EF4-FFF2-40B4-BE49-F238E27FC236}">
                <a16:creationId xmlns:a16="http://schemas.microsoft.com/office/drawing/2014/main" id="{1A261484-7F26-449B-AE2F-C341288EBD47}"/>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Obligatoria o voluntaria.                </a:t>
            </a:r>
          </a:p>
          <a:p>
            <a:r>
              <a:rPr lang="es-ES" sz="2400">
                <a:solidFill>
                  <a:srgbClr val="000000"/>
                </a:solidFill>
              </a:rPr>
              <a:t>Auditoria exigidas por Ley (reducciones de capital, aumentos con cargo a reservas, etc). </a:t>
            </a:r>
          </a:p>
          <a:p>
            <a:r>
              <a:rPr lang="es-ES" sz="2400">
                <a:solidFill>
                  <a:srgbClr val="000000"/>
                </a:solidFill>
              </a:rPr>
              <a:t>Auditoria de estados financieros, para requerimientos legales </a:t>
            </a:r>
          </a:p>
        </p:txBody>
      </p:sp>
      <p:pic>
        <p:nvPicPr>
          <p:cNvPr id="7" name="Gráfico 6" descr="Flecha lineal: vuelta en U horizontal">
            <a:hlinkClick r:id="rId3" action="ppaction://hlinksldjump"/>
            <a:extLst>
              <a:ext uri="{FF2B5EF4-FFF2-40B4-BE49-F238E27FC236}">
                <a16:creationId xmlns:a16="http://schemas.microsoft.com/office/drawing/2014/main" id="{30E4CF2D-F720-44C2-8FBE-B2E267CE4C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89841CAF-E88D-410F-B4B8-4B819B59EA7B}"/>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C3C6A3A8-6BF8-43A4-B05E-50648EB5DDEE}"/>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02707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67B988E-6242-420D-8152-B7FA1D22A6A3}"/>
              </a:ext>
            </a:extLst>
          </p:cNvPr>
          <p:cNvSpPr>
            <a:spLocks noGrp="1"/>
          </p:cNvSpPr>
          <p:nvPr>
            <p:ph type="title"/>
          </p:nvPr>
        </p:nvSpPr>
        <p:spPr>
          <a:xfrm>
            <a:off x="640079" y="2053641"/>
            <a:ext cx="3669161" cy="2760098"/>
          </a:xfrm>
        </p:spPr>
        <p:txBody>
          <a:bodyPr>
            <a:normAutofit/>
          </a:bodyPr>
          <a:lstStyle/>
          <a:p>
            <a:r>
              <a:rPr lang="es-ES" sz="3700">
                <a:solidFill>
                  <a:srgbClr val="FFFFFF"/>
                </a:solidFill>
              </a:rPr>
              <a:t>INFORMES DE INFORMACIÓN NO FINANCIERA (EXIGIDOS POR LEY)</a:t>
            </a:r>
          </a:p>
        </p:txBody>
      </p:sp>
      <p:sp>
        <p:nvSpPr>
          <p:cNvPr id="3" name="Marcador de contenido 2">
            <a:extLst>
              <a:ext uri="{FF2B5EF4-FFF2-40B4-BE49-F238E27FC236}">
                <a16:creationId xmlns:a16="http://schemas.microsoft.com/office/drawing/2014/main" id="{D360B8E3-9F17-4A4E-AEEE-08450DC5AE02}"/>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En el grupo disponemos de un equipo que puede ayudar o llevar a cabo la formulación de estos informes. Revisión y verificación de dichos informes (también exigida por Ley). </a:t>
            </a:r>
          </a:p>
        </p:txBody>
      </p:sp>
      <p:pic>
        <p:nvPicPr>
          <p:cNvPr id="7" name="Gráfico 6" descr="Flecha lineal: vuelta en U horizontal">
            <a:hlinkClick r:id="rId3" action="ppaction://hlinksldjump"/>
            <a:extLst>
              <a:ext uri="{FF2B5EF4-FFF2-40B4-BE49-F238E27FC236}">
                <a16:creationId xmlns:a16="http://schemas.microsoft.com/office/drawing/2014/main" id="{B65CCF07-5149-4667-89EC-F36F035A76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1E648BA0-EC55-4ED9-AF81-C0A462C7B1B6}"/>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94F998F3-F27F-4800-B438-AFDB5F326EBF}"/>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64812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3A5A501-A027-4E48-95DF-B8D932D4BF15}"/>
              </a:ext>
            </a:extLst>
          </p:cNvPr>
          <p:cNvSpPr>
            <a:spLocks noGrp="1"/>
          </p:cNvSpPr>
          <p:nvPr>
            <p:ph type="title"/>
          </p:nvPr>
        </p:nvSpPr>
        <p:spPr>
          <a:xfrm>
            <a:off x="640079" y="2053641"/>
            <a:ext cx="3669161" cy="2760098"/>
          </a:xfrm>
        </p:spPr>
        <p:txBody>
          <a:bodyPr>
            <a:normAutofit/>
          </a:bodyPr>
          <a:lstStyle/>
          <a:p>
            <a:r>
              <a:rPr lang="es-ES">
                <a:solidFill>
                  <a:srgbClr val="FFFFFF"/>
                </a:solidFill>
              </a:rPr>
              <a:t>INFORMES PERICIALES</a:t>
            </a:r>
          </a:p>
        </p:txBody>
      </p:sp>
      <p:sp>
        <p:nvSpPr>
          <p:cNvPr id="3" name="Marcador de contenido 2">
            <a:extLst>
              <a:ext uri="{FF2B5EF4-FFF2-40B4-BE49-F238E27FC236}">
                <a16:creationId xmlns:a16="http://schemas.microsoft.com/office/drawing/2014/main" id="{34970453-9BED-4D7A-8728-9FD5E34D7FDF}"/>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Perito contable, económico y financiero como auxiliar de los órganos jurisdiccionales y de los letrados o asesores legales contratados por las partes para la resolución de los conflictos y disputas que dan lugar a un procedimiento judicial o arbitral. </a:t>
            </a:r>
          </a:p>
        </p:txBody>
      </p:sp>
      <p:pic>
        <p:nvPicPr>
          <p:cNvPr id="7" name="Gráfico 6" descr="Flecha lineal: vuelta en U horizontal">
            <a:hlinkClick r:id="rId3" action="ppaction://hlinksldjump"/>
            <a:extLst>
              <a:ext uri="{FF2B5EF4-FFF2-40B4-BE49-F238E27FC236}">
                <a16:creationId xmlns:a16="http://schemas.microsoft.com/office/drawing/2014/main" id="{408C7151-3CD2-4A83-AA00-81A12EC39F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2D80DB5A-7317-4D74-B97A-A2DBE2EDA70A}"/>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857CA069-70F7-4F68-AF34-CC7E69BFF0A4}"/>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36905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873E9-2329-420F-92A0-CDA61D8A8885}"/>
              </a:ext>
            </a:extLst>
          </p:cNvPr>
          <p:cNvSpPr>
            <a:spLocks noGrp="1"/>
          </p:cNvSpPr>
          <p:nvPr>
            <p:ph type="title"/>
          </p:nvPr>
        </p:nvSpPr>
        <p:spPr>
          <a:xfrm>
            <a:off x="435935" y="365125"/>
            <a:ext cx="10917865" cy="1325563"/>
          </a:xfrm>
        </p:spPr>
        <p:txBody>
          <a:bodyPr/>
          <a:lstStyle/>
          <a:p>
            <a:r>
              <a:rPr lang="es-ES" dirty="0"/>
              <a:t>NORMATIVAS DE CUMPLIMIENTO OBLIGATORIO</a:t>
            </a:r>
          </a:p>
        </p:txBody>
      </p:sp>
      <p:sp>
        <p:nvSpPr>
          <p:cNvPr id="4" name="Rectángulo: esquinas redondeadas 3">
            <a:hlinkClick r:id="rId3" action="ppaction://hlinksldjump"/>
            <a:extLst>
              <a:ext uri="{FF2B5EF4-FFF2-40B4-BE49-F238E27FC236}">
                <a16:creationId xmlns:a16="http://schemas.microsoft.com/office/drawing/2014/main" id="{0564AC0E-4C72-44F1-86A7-ED01B660446F}"/>
              </a:ext>
            </a:extLst>
          </p:cNvPr>
          <p:cNvSpPr/>
          <p:nvPr/>
        </p:nvSpPr>
        <p:spPr>
          <a:xfrm>
            <a:off x="1177224" y="1966767"/>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REGLAMENTO GENERAL DE PROTECCIÓN DE DATOS (RGPD)</a:t>
            </a:r>
          </a:p>
        </p:txBody>
      </p:sp>
      <p:sp>
        <p:nvSpPr>
          <p:cNvPr id="5" name="Rectángulo: esquinas redondeadas 4">
            <a:hlinkClick r:id="rId4" action="ppaction://hlinksldjump"/>
            <a:extLst>
              <a:ext uri="{FF2B5EF4-FFF2-40B4-BE49-F238E27FC236}">
                <a16:creationId xmlns:a16="http://schemas.microsoft.com/office/drawing/2014/main" id="{BF13F2F9-EDCF-419A-8E56-A384A25E7FCD}"/>
              </a:ext>
            </a:extLst>
          </p:cNvPr>
          <p:cNvSpPr/>
          <p:nvPr/>
        </p:nvSpPr>
        <p:spPr>
          <a:xfrm>
            <a:off x="1177224" y="3489239"/>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LEY DE SERVICIOS DE LA SOCIEDAD DE LA INFORMACIÓN (LSSI-CE)</a:t>
            </a:r>
          </a:p>
        </p:txBody>
      </p:sp>
      <p:sp>
        <p:nvSpPr>
          <p:cNvPr id="6" name="Rectángulo: esquinas redondeadas 5">
            <a:hlinkClick r:id="rId5" action="ppaction://hlinksldjump"/>
            <a:extLst>
              <a:ext uri="{FF2B5EF4-FFF2-40B4-BE49-F238E27FC236}">
                <a16:creationId xmlns:a16="http://schemas.microsoft.com/office/drawing/2014/main" id="{081DA39B-E9A5-485C-AA53-314E528271DE}"/>
              </a:ext>
            </a:extLst>
          </p:cNvPr>
          <p:cNvSpPr/>
          <p:nvPr/>
        </p:nvSpPr>
        <p:spPr>
          <a:xfrm>
            <a:off x="1177224" y="4978324"/>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PREVENCIÓN DE RIESGOS LABORALES (PRL)</a:t>
            </a:r>
          </a:p>
        </p:txBody>
      </p:sp>
      <p:sp>
        <p:nvSpPr>
          <p:cNvPr id="7" name="Rectángulo: esquinas redondeadas 6">
            <a:hlinkClick r:id="rId6" action="ppaction://hlinksldjump"/>
            <a:extLst>
              <a:ext uri="{FF2B5EF4-FFF2-40B4-BE49-F238E27FC236}">
                <a16:creationId xmlns:a16="http://schemas.microsoft.com/office/drawing/2014/main" id="{D9415717-0629-450A-9778-FC8C876EE395}"/>
              </a:ext>
            </a:extLst>
          </p:cNvPr>
          <p:cNvSpPr/>
          <p:nvPr/>
        </p:nvSpPr>
        <p:spPr>
          <a:xfrm>
            <a:off x="5129244" y="3500767"/>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CONTROL LABORAL DE HORARIOS DE TRABAJO</a:t>
            </a:r>
          </a:p>
        </p:txBody>
      </p:sp>
      <p:sp>
        <p:nvSpPr>
          <p:cNvPr id="8" name="Rectángulo: esquinas redondeadas 7">
            <a:hlinkClick r:id="rId7" action="ppaction://hlinksldjump"/>
            <a:extLst>
              <a:ext uri="{FF2B5EF4-FFF2-40B4-BE49-F238E27FC236}">
                <a16:creationId xmlns:a16="http://schemas.microsoft.com/office/drawing/2014/main" id="{D4AB7AFC-D427-4AAF-9029-BE0F5657577C}"/>
              </a:ext>
            </a:extLst>
          </p:cNvPr>
          <p:cNvSpPr/>
          <p:nvPr/>
        </p:nvSpPr>
        <p:spPr>
          <a:xfrm>
            <a:off x="5129244" y="5031058"/>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PREVENCIÓN DEL BLANQUEO DE CAPITALES</a:t>
            </a:r>
          </a:p>
        </p:txBody>
      </p:sp>
      <p:sp>
        <p:nvSpPr>
          <p:cNvPr id="9" name="Rectángulo: esquinas redondeadas 8">
            <a:hlinkClick r:id="rId8" action="ppaction://hlinksldjump"/>
            <a:extLst>
              <a:ext uri="{FF2B5EF4-FFF2-40B4-BE49-F238E27FC236}">
                <a16:creationId xmlns:a16="http://schemas.microsoft.com/office/drawing/2014/main" id="{1DC92A8B-7559-4519-B40A-C7615DD42009}"/>
              </a:ext>
            </a:extLst>
          </p:cNvPr>
          <p:cNvSpPr/>
          <p:nvPr/>
        </p:nvSpPr>
        <p:spPr>
          <a:xfrm>
            <a:off x="9081264" y="1966767"/>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SEGURIDAD DE DATOS PARA LA INDUSTRIA DE TARJETA DE PAGO (PCI DSS)</a:t>
            </a:r>
          </a:p>
        </p:txBody>
      </p:sp>
      <p:sp>
        <p:nvSpPr>
          <p:cNvPr id="10" name="Rectángulo: esquinas redondeadas 9">
            <a:hlinkClick r:id="rId9" action="ppaction://hlinksldjump"/>
            <a:extLst>
              <a:ext uri="{FF2B5EF4-FFF2-40B4-BE49-F238E27FC236}">
                <a16:creationId xmlns:a16="http://schemas.microsoft.com/office/drawing/2014/main" id="{5CED6E50-60A9-4DFA-B31D-B309606C39BD}"/>
              </a:ext>
            </a:extLst>
          </p:cNvPr>
          <p:cNvSpPr/>
          <p:nvPr/>
        </p:nvSpPr>
        <p:spPr>
          <a:xfrm>
            <a:off x="5129244" y="1966767"/>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NORMATIVA SOBRE CARGA Y ESTIBA DE MERCANCÍAS</a:t>
            </a:r>
          </a:p>
        </p:txBody>
      </p:sp>
      <p:sp>
        <p:nvSpPr>
          <p:cNvPr id="11" name="Rectángulo: esquinas redondeadas 10">
            <a:hlinkClick r:id="rId10" action="ppaction://hlinksldjump"/>
            <a:extLst>
              <a:ext uri="{FF2B5EF4-FFF2-40B4-BE49-F238E27FC236}">
                <a16:creationId xmlns:a16="http://schemas.microsoft.com/office/drawing/2014/main" id="{51511057-2D07-468B-8FBA-F9DBC92D54DA}"/>
              </a:ext>
            </a:extLst>
          </p:cNvPr>
          <p:cNvSpPr/>
          <p:nvPr/>
        </p:nvSpPr>
        <p:spPr>
          <a:xfrm>
            <a:off x="9081264" y="3500767"/>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PLAN DE IGUALDAD</a:t>
            </a:r>
          </a:p>
        </p:txBody>
      </p:sp>
      <p:pic>
        <p:nvPicPr>
          <p:cNvPr id="14" name="Imagen 13">
            <a:extLst>
              <a:ext uri="{FF2B5EF4-FFF2-40B4-BE49-F238E27FC236}">
                <a16:creationId xmlns:a16="http://schemas.microsoft.com/office/drawing/2014/main" id="{614D9FF1-4815-4D18-BE7E-0E62003079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516" y="3612955"/>
            <a:ext cx="866553" cy="866553"/>
          </a:xfrm>
          <a:prstGeom prst="rect">
            <a:avLst/>
          </a:prstGeom>
        </p:spPr>
      </p:pic>
      <p:pic>
        <p:nvPicPr>
          <p:cNvPr id="16" name="Imagen 15">
            <a:extLst>
              <a:ext uri="{FF2B5EF4-FFF2-40B4-BE49-F238E27FC236}">
                <a16:creationId xmlns:a16="http://schemas.microsoft.com/office/drawing/2014/main" id="{C5E2AE01-2307-448C-AA3F-2B5DAB2C7044}"/>
              </a:ext>
            </a:extLst>
          </p:cNvPr>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64516" y="5129602"/>
            <a:ext cx="810770" cy="880874"/>
          </a:xfrm>
          <a:prstGeom prst="rect">
            <a:avLst/>
          </a:prstGeom>
        </p:spPr>
      </p:pic>
      <p:pic>
        <p:nvPicPr>
          <p:cNvPr id="21" name="Imagen 20">
            <a:extLst>
              <a:ext uri="{FF2B5EF4-FFF2-40B4-BE49-F238E27FC236}">
                <a16:creationId xmlns:a16="http://schemas.microsoft.com/office/drawing/2014/main" id="{85457046-581B-4CAB-909A-EA82442A054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2317" y="2136588"/>
            <a:ext cx="938266" cy="938266"/>
          </a:xfrm>
          <a:prstGeom prst="rect">
            <a:avLst/>
          </a:prstGeom>
        </p:spPr>
      </p:pic>
      <p:pic>
        <p:nvPicPr>
          <p:cNvPr id="23" name="Imagen 22">
            <a:extLst>
              <a:ext uri="{FF2B5EF4-FFF2-40B4-BE49-F238E27FC236}">
                <a16:creationId xmlns:a16="http://schemas.microsoft.com/office/drawing/2014/main" id="{1793E39A-B5DD-4639-9338-410D8639559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32277" y="3682338"/>
            <a:ext cx="788859" cy="788859"/>
          </a:xfrm>
          <a:prstGeom prst="rect">
            <a:avLst/>
          </a:prstGeom>
        </p:spPr>
      </p:pic>
      <p:pic>
        <p:nvPicPr>
          <p:cNvPr id="1026" name="Picture 2" descr="Resultado de imagen de card pay icon">
            <a:extLst>
              <a:ext uri="{FF2B5EF4-FFF2-40B4-BE49-F238E27FC236}">
                <a16:creationId xmlns:a16="http://schemas.microsoft.com/office/drawing/2014/main" id="{EB861A8E-A280-4967-B63A-E4FA2CC756B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35756" y="2261209"/>
            <a:ext cx="893158" cy="65750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DABD59F-C1A9-46A0-9F0C-7AC4B672E027}"/>
              </a:ext>
            </a:extLst>
          </p:cNvPr>
          <p:cNvSpPr txBox="1"/>
          <p:nvPr/>
        </p:nvSpPr>
        <p:spPr>
          <a:xfrm>
            <a:off x="4461450" y="6254818"/>
            <a:ext cx="3323217" cy="369332"/>
          </a:xfrm>
          <a:prstGeom prst="rect">
            <a:avLst/>
          </a:prstGeom>
          <a:noFill/>
        </p:spPr>
        <p:txBody>
          <a:bodyPr wrap="none" rtlCol="0">
            <a:spAutoFit/>
          </a:bodyPr>
          <a:lstStyle/>
          <a:p>
            <a:r>
              <a:rPr lang="es-ES" b="1" dirty="0"/>
              <a:t>Selecciona para más información</a:t>
            </a:r>
          </a:p>
        </p:txBody>
      </p:sp>
      <p:pic>
        <p:nvPicPr>
          <p:cNvPr id="18" name="Imagen 17">
            <a:extLst>
              <a:ext uri="{FF2B5EF4-FFF2-40B4-BE49-F238E27FC236}">
                <a16:creationId xmlns:a16="http://schemas.microsoft.com/office/drawing/2014/main" id="{C4350356-C1DF-4A16-9540-816E51D0B230}"/>
              </a:ext>
            </a:extLst>
          </p:cNvPr>
          <p:cNvPicPr>
            <a:picLocks noChangeAspect="1"/>
          </p:cNvPicPr>
          <p:nvPr/>
        </p:nvPicPr>
        <p:blipFill>
          <a:blip r:embed="rId1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93916" y="5129602"/>
            <a:ext cx="866553" cy="866553"/>
          </a:xfrm>
          <a:prstGeom prst="rect">
            <a:avLst/>
          </a:prstGeom>
        </p:spPr>
      </p:pic>
      <p:pic>
        <p:nvPicPr>
          <p:cNvPr id="20" name="Imagen 19" descr="Imagen que contiene electrónica&#10;&#10;Descripción generada automáticamente">
            <a:extLst>
              <a:ext uri="{FF2B5EF4-FFF2-40B4-BE49-F238E27FC236}">
                <a16:creationId xmlns:a16="http://schemas.microsoft.com/office/drawing/2014/main" id="{D7B45823-FD85-4889-89DE-4AB922D5E226}"/>
              </a:ext>
            </a:extLst>
          </p:cNvPr>
          <p:cNvPicPr>
            <a:picLocks noChangeAspect="1"/>
          </p:cNvPicPr>
          <p:nvPr/>
        </p:nvPicPr>
        <p:blipFill>
          <a:blip r:embed="rId17">
            <a:biLevel thresh="75000"/>
            <a:extLst>
              <a:ext uri="{28A0092B-C50C-407E-A947-70E740481C1C}">
                <a14:useLocalDpi xmlns:a14="http://schemas.microsoft.com/office/drawing/2010/main" val="0"/>
              </a:ext>
            </a:extLst>
          </a:blip>
          <a:stretch>
            <a:fillRect/>
          </a:stretch>
        </p:blipFill>
        <p:spPr>
          <a:xfrm>
            <a:off x="7973412" y="3668368"/>
            <a:ext cx="893158" cy="893158"/>
          </a:xfrm>
          <a:prstGeom prst="rect">
            <a:avLst/>
          </a:prstGeom>
        </p:spPr>
      </p:pic>
      <p:pic>
        <p:nvPicPr>
          <p:cNvPr id="26" name="Imagen 25" descr="Imagen que contiene edificio, electrónica&#10;&#10;Descripción generada automáticamente">
            <a:extLst>
              <a:ext uri="{FF2B5EF4-FFF2-40B4-BE49-F238E27FC236}">
                <a16:creationId xmlns:a16="http://schemas.microsoft.com/office/drawing/2014/main" id="{B414FF41-9246-4460-983E-BC26ED8A55D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565" y="2136588"/>
            <a:ext cx="803850" cy="803850"/>
          </a:xfrm>
          <a:prstGeom prst="rect">
            <a:avLst/>
          </a:prstGeom>
        </p:spPr>
      </p:pic>
      <p:sp>
        <p:nvSpPr>
          <p:cNvPr id="22" name="Rectángulo: esquinas redondeadas 21">
            <a:hlinkClick r:id="rId19" action="ppaction://hlinksldjump"/>
            <a:extLst>
              <a:ext uri="{FF2B5EF4-FFF2-40B4-BE49-F238E27FC236}">
                <a16:creationId xmlns:a16="http://schemas.microsoft.com/office/drawing/2014/main" id="{270FC7A4-4AC7-436C-9E67-70073A624E35}"/>
              </a:ext>
            </a:extLst>
          </p:cNvPr>
          <p:cNvSpPr/>
          <p:nvPr/>
        </p:nvSpPr>
        <p:spPr>
          <a:xfrm>
            <a:off x="9109388" y="5031058"/>
            <a:ext cx="2520000" cy="1152000"/>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SEGURIDAD ALIMENTARIA</a:t>
            </a:r>
          </a:p>
        </p:txBody>
      </p:sp>
      <p:pic>
        <p:nvPicPr>
          <p:cNvPr id="15" name="Imagen 14" descr="Imagen que contiene dispositivo, ventilador&#10;&#10;Descripción generada automáticamente">
            <a:extLst>
              <a:ext uri="{FF2B5EF4-FFF2-40B4-BE49-F238E27FC236}">
                <a16:creationId xmlns:a16="http://schemas.microsoft.com/office/drawing/2014/main" id="{0D98BF03-497B-48CC-A945-55F0FEE13B61}"/>
              </a:ext>
            </a:extLst>
          </p:cNvPr>
          <p:cNvPicPr>
            <a:picLocks noChangeAspect="1"/>
          </p:cNvPicPr>
          <p:nvPr/>
        </p:nvPicPr>
        <p:blipFill>
          <a:blip r:embed="rId20">
            <a:biLevel thresh="75000"/>
            <a:extLst>
              <a:ext uri="{BEBA8EAE-BF5A-486C-A8C5-ECC9F3942E4B}">
                <a14:imgProps xmlns:a14="http://schemas.microsoft.com/office/drawing/2010/main">
                  <a14:imgLayer r:embed="rId21">
                    <a14:imgEffect>
                      <a14:colorTemperature colorTemp="7624"/>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140055" y="5168448"/>
            <a:ext cx="788859" cy="788859"/>
          </a:xfrm>
          <a:prstGeom prst="rect">
            <a:avLst/>
          </a:prstGeom>
        </p:spPr>
      </p:pic>
      <p:pic>
        <p:nvPicPr>
          <p:cNvPr id="24" name="Gráfico 23" descr="Flecha lineal: vuelta en U horizontal">
            <a:hlinkClick r:id="rId22" action="ppaction://hlinksldjump"/>
            <a:extLst>
              <a:ext uri="{FF2B5EF4-FFF2-40B4-BE49-F238E27FC236}">
                <a16:creationId xmlns:a16="http://schemas.microsoft.com/office/drawing/2014/main" id="{A7CE5DA1-D689-4A76-9BA9-8F907D03D71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268664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86061-E89B-4245-9D09-86533749A5A8}"/>
              </a:ext>
            </a:extLst>
          </p:cNvPr>
          <p:cNvSpPr>
            <a:spLocks noGrp="1"/>
          </p:cNvSpPr>
          <p:nvPr>
            <p:ph type="title"/>
          </p:nvPr>
        </p:nvSpPr>
        <p:spPr/>
        <p:txBody>
          <a:bodyPr/>
          <a:lstStyle/>
          <a:p>
            <a:pPr algn="ctr"/>
            <a:r>
              <a:rPr lang="es-ES" dirty="0"/>
              <a:t>SERVICIOS LEGALES Y DE COMPLIANCE</a:t>
            </a:r>
          </a:p>
        </p:txBody>
      </p:sp>
      <p:pic>
        <p:nvPicPr>
          <p:cNvPr id="8" name="Imagen 7" descr="Imagen que contiene electrónica&#10;&#10;Descripción generada automáticamente">
            <a:extLst>
              <a:ext uri="{FF2B5EF4-FFF2-40B4-BE49-F238E27FC236}">
                <a16:creationId xmlns:a16="http://schemas.microsoft.com/office/drawing/2014/main" id="{F235DF66-4FD2-4E3E-988F-C896AB959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757" y="2074704"/>
            <a:ext cx="1455821" cy="1455821"/>
          </a:xfrm>
          <a:prstGeom prst="rect">
            <a:avLst/>
          </a:prstGeom>
        </p:spPr>
      </p:pic>
      <p:pic>
        <p:nvPicPr>
          <p:cNvPr id="10" name="Imagen 9">
            <a:extLst>
              <a:ext uri="{FF2B5EF4-FFF2-40B4-BE49-F238E27FC236}">
                <a16:creationId xmlns:a16="http://schemas.microsoft.com/office/drawing/2014/main" id="{24CC84BC-406E-4A1A-AD58-C43ED90B5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642" y="2116299"/>
            <a:ext cx="1455819" cy="1455819"/>
          </a:xfrm>
          <a:prstGeom prst="rect">
            <a:avLst/>
          </a:prstGeom>
        </p:spPr>
      </p:pic>
      <p:sp>
        <p:nvSpPr>
          <p:cNvPr id="5" name="Rectángulo: esquinas redondeadas 4">
            <a:hlinkClick r:id="rId5" action="ppaction://hlinksldjump"/>
            <a:extLst>
              <a:ext uri="{FF2B5EF4-FFF2-40B4-BE49-F238E27FC236}">
                <a16:creationId xmlns:a16="http://schemas.microsoft.com/office/drawing/2014/main" id="{C088A671-73ED-475C-B57C-2CB12BADA94C}"/>
              </a:ext>
            </a:extLst>
          </p:cNvPr>
          <p:cNvSpPr/>
          <p:nvPr/>
        </p:nvSpPr>
        <p:spPr>
          <a:xfrm>
            <a:off x="1815182" y="4013791"/>
            <a:ext cx="3648741" cy="132556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COMPLIANCE</a:t>
            </a:r>
          </a:p>
        </p:txBody>
      </p:sp>
      <p:sp>
        <p:nvSpPr>
          <p:cNvPr id="6" name="Rectángulo: esquinas redondeadas 5">
            <a:hlinkClick r:id="rId6" action="ppaction://hlinksldjump"/>
            <a:extLst>
              <a:ext uri="{FF2B5EF4-FFF2-40B4-BE49-F238E27FC236}">
                <a16:creationId xmlns:a16="http://schemas.microsoft.com/office/drawing/2014/main" id="{A3109D24-8689-4865-8440-3EE7E99157F1}"/>
              </a:ext>
            </a:extLst>
          </p:cNvPr>
          <p:cNvSpPr/>
          <p:nvPr/>
        </p:nvSpPr>
        <p:spPr>
          <a:xfrm>
            <a:off x="6582298" y="4013791"/>
            <a:ext cx="3648741" cy="1325563"/>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b="1" dirty="0">
                <a:solidFill>
                  <a:schemeClr val="bg1"/>
                </a:solidFill>
                <a:latin typeface="+mj-lt"/>
              </a:rPr>
              <a:t>COMPLIANCE OFFICER EXTERNO</a:t>
            </a:r>
          </a:p>
        </p:txBody>
      </p:sp>
      <p:sp>
        <p:nvSpPr>
          <p:cNvPr id="7" name="CuadroTexto 6">
            <a:extLst>
              <a:ext uri="{FF2B5EF4-FFF2-40B4-BE49-F238E27FC236}">
                <a16:creationId xmlns:a16="http://schemas.microsoft.com/office/drawing/2014/main" id="{15FC54E9-6DD5-4EF4-9015-D18EFBBD8B40}"/>
              </a:ext>
            </a:extLst>
          </p:cNvPr>
          <p:cNvSpPr txBox="1"/>
          <p:nvPr/>
        </p:nvSpPr>
        <p:spPr>
          <a:xfrm>
            <a:off x="4367461" y="6308209"/>
            <a:ext cx="3269100" cy="369332"/>
          </a:xfrm>
          <a:prstGeom prst="rect">
            <a:avLst/>
          </a:prstGeom>
          <a:noFill/>
        </p:spPr>
        <p:txBody>
          <a:bodyPr wrap="none" rtlCol="0">
            <a:spAutoFit/>
          </a:bodyPr>
          <a:lstStyle/>
          <a:p>
            <a:r>
              <a:rPr lang="es-ES" dirty="0"/>
              <a:t>Selecciona para más información</a:t>
            </a:r>
          </a:p>
        </p:txBody>
      </p:sp>
      <p:pic>
        <p:nvPicPr>
          <p:cNvPr id="11" name="Gráfico 10" descr="Flecha lineal: vuelta en U horizontal">
            <a:hlinkClick r:id="rId7" action="ppaction://hlinksldjump"/>
            <a:extLst>
              <a:ext uri="{FF2B5EF4-FFF2-40B4-BE49-F238E27FC236}">
                <a16:creationId xmlns:a16="http://schemas.microsoft.com/office/drawing/2014/main" id="{D5375AF4-0D6E-46F5-AA10-776B37B3C6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1050827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9323EAB-7A9F-4A77-B537-2014A7979499}"/>
              </a:ext>
            </a:extLst>
          </p:cNvPr>
          <p:cNvSpPr>
            <a:spLocks noGrp="1"/>
          </p:cNvSpPr>
          <p:nvPr>
            <p:ph type="title"/>
          </p:nvPr>
        </p:nvSpPr>
        <p:spPr>
          <a:xfrm>
            <a:off x="640079" y="2053641"/>
            <a:ext cx="3669161" cy="2760098"/>
          </a:xfrm>
        </p:spPr>
        <p:txBody>
          <a:bodyPr>
            <a:normAutofit/>
          </a:bodyPr>
          <a:lstStyle/>
          <a:p>
            <a:r>
              <a:rPr lang="es-ES" dirty="0">
                <a:solidFill>
                  <a:srgbClr val="FFFFFF"/>
                </a:solidFill>
              </a:rPr>
              <a:t>COMPLIANCE</a:t>
            </a:r>
          </a:p>
        </p:txBody>
      </p:sp>
      <p:sp>
        <p:nvSpPr>
          <p:cNvPr id="3" name="Marcador de contenido 2">
            <a:extLst>
              <a:ext uri="{FF2B5EF4-FFF2-40B4-BE49-F238E27FC236}">
                <a16:creationId xmlns:a16="http://schemas.microsoft.com/office/drawing/2014/main" id="{E7EFF787-AB84-41B2-B3B8-4401C3CC9E1D}"/>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Procedimientos y buenas prácticas adoptados por las organizaciones para identificar y clasificar los riesgos operativos y legales a los que se enfrentan y establecer mecanismos internos de prevención, gestión, control y reacción frente a los mismos. </a:t>
            </a:r>
          </a:p>
          <a:p>
            <a:r>
              <a:rPr lang="es-ES" sz="2400">
                <a:solidFill>
                  <a:srgbClr val="000000"/>
                </a:solidFill>
              </a:rPr>
              <a:t>Auditoría, diseño y protocolización de procesos, implementación, control y verificación del sistema, - </a:t>
            </a:r>
          </a:p>
          <a:p>
            <a:r>
              <a:rPr lang="es-ES" sz="2400">
                <a:solidFill>
                  <a:srgbClr val="000000"/>
                </a:solidFill>
              </a:rPr>
              <a:t>Fijación de régimen disciplinario </a:t>
            </a:r>
          </a:p>
        </p:txBody>
      </p:sp>
      <p:pic>
        <p:nvPicPr>
          <p:cNvPr id="7" name="Gráfico 6" descr="Flecha lineal: vuelta en U horizontal">
            <a:hlinkClick r:id="rId3" action="ppaction://hlinksldjump"/>
            <a:extLst>
              <a:ext uri="{FF2B5EF4-FFF2-40B4-BE49-F238E27FC236}">
                <a16:creationId xmlns:a16="http://schemas.microsoft.com/office/drawing/2014/main" id="{EAF49CA9-F1A3-4DAF-8183-2DE9365E8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9" name="CuadroTexto 8">
            <a:extLst>
              <a:ext uri="{FF2B5EF4-FFF2-40B4-BE49-F238E27FC236}">
                <a16:creationId xmlns:a16="http://schemas.microsoft.com/office/drawing/2014/main" id="{75444541-96AB-4710-95E1-3A73187AD4AF}"/>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C997F8CA-4BCB-432A-8C44-9B8022188143}"/>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255261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AC30F05-CC99-4338-8680-CABACB82B995}"/>
              </a:ext>
            </a:extLst>
          </p:cNvPr>
          <p:cNvSpPr>
            <a:spLocks noGrp="1"/>
          </p:cNvSpPr>
          <p:nvPr>
            <p:ph type="title"/>
          </p:nvPr>
        </p:nvSpPr>
        <p:spPr>
          <a:xfrm>
            <a:off x="640079" y="2023236"/>
            <a:ext cx="3659777" cy="2820908"/>
          </a:xfrm>
        </p:spPr>
        <p:txBody>
          <a:bodyPr>
            <a:normAutofit/>
          </a:bodyPr>
          <a:lstStyle/>
          <a:p>
            <a:r>
              <a:rPr lang="es-ES" sz="4000" dirty="0">
                <a:solidFill>
                  <a:srgbClr val="FFFFFF"/>
                </a:solidFill>
              </a:rPr>
              <a:t>COMPLIANCE OFFICER EXTERNO</a:t>
            </a:r>
          </a:p>
        </p:txBody>
      </p:sp>
      <p:pic>
        <p:nvPicPr>
          <p:cNvPr id="6" name="Gráfico 5" descr="Flecha lineal: vuelta en U horizontal">
            <a:hlinkClick r:id="rId3" action="ppaction://hlinksldjump"/>
            <a:extLst>
              <a:ext uri="{FF2B5EF4-FFF2-40B4-BE49-F238E27FC236}">
                <a16:creationId xmlns:a16="http://schemas.microsoft.com/office/drawing/2014/main" id="{19EE76A4-95BE-4813-B3EF-CBFE8B79F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7" name="CuadroTexto 6">
            <a:extLst>
              <a:ext uri="{FF2B5EF4-FFF2-40B4-BE49-F238E27FC236}">
                <a16:creationId xmlns:a16="http://schemas.microsoft.com/office/drawing/2014/main" id="{7DC7C9C4-7086-4005-BA97-5295A9D6BDE0}"/>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sp>
        <p:nvSpPr>
          <p:cNvPr id="3" name="Marcador de contenido 2">
            <a:extLst>
              <a:ext uri="{FF2B5EF4-FFF2-40B4-BE49-F238E27FC236}">
                <a16:creationId xmlns:a16="http://schemas.microsoft.com/office/drawing/2014/main" id="{3E5BDA71-3E34-4913-9BF3-2DA877BEDBA8}"/>
              </a:ext>
            </a:extLst>
          </p:cNvPr>
          <p:cNvSpPr>
            <a:spLocks noGrp="1"/>
          </p:cNvSpPr>
          <p:nvPr>
            <p:ph idx="1"/>
          </p:nvPr>
        </p:nvSpPr>
        <p:spPr>
          <a:xfrm>
            <a:off x="5446920" y="1825625"/>
            <a:ext cx="5906880" cy="4351338"/>
          </a:xfrm>
        </p:spPr>
        <p:txBody>
          <a:bodyPr>
            <a:normAutofit fontScale="92500" lnSpcReduction="10000"/>
          </a:bodyPr>
          <a:lstStyle/>
          <a:p>
            <a:r>
              <a:rPr lang="es-ES" dirty="0"/>
              <a:t>Responsable de supervisar y gestionar todas las cuestiones relacionadas con el cumplimiento normativo.  </a:t>
            </a:r>
          </a:p>
          <a:p>
            <a:r>
              <a:rPr lang="es-ES" dirty="0"/>
              <a:t>Sus principales funciones son la identificación de riesgos, analizar cambios estatutarios y reguladores, determinar medidas preventivas y correctivas, impartir formación a directivos y empleados para que conozcan y apliquen todas las normas y revisar periódicamente la actualización de los procedimientos. </a:t>
            </a:r>
          </a:p>
        </p:txBody>
      </p:sp>
      <p:pic>
        <p:nvPicPr>
          <p:cNvPr id="9" name="Imagen 8">
            <a:extLst>
              <a:ext uri="{FF2B5EF4-FFF2-40B4-BE49-F238E27FC236}">
                <a16:creationId xmlns:a16="http://schemas.microsoft.com/office/drawing/2014/main" id="{38B294BA-405E-4A32-A1B8-D39246D53D29}"/>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3993538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l="-4000" r="-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D3F30-64C5-4DBB-8563-6F1253DC755E}"/>
              </a:ext>
            </a:extLst>
          </p:cNvPr>
          <p:cNvSpPr>
            <a:spLocks noGrp="1"/>
          </p:cNvSpPr>
          <p:nvPr>
            <p:ph type="title"/>
          </p:nvPr>
        </p:nvSpPr>
        <p:spPr/>
        <p:txBody>
          <a:bodyPr/>
          <a:lstStyle/>
          <a:p>
            <a:pPr algn="ctr"/>
            <a:r>
              <a:rPr lang="es-ES" dirty="0"/>
              <a:t>RELACIONES CON ADMINISTRACIÓN PÚBLICA</a:t>
            </a:r>
          </a:p>
        </p:txBody>
      </p:sp>
      <p:sp>
        <p:nvSpPr>
          <p:cNvPr id="4" name="Rectángulo: esquinas redondeadas 3">
            <a:hlinkClick r:id="rId3" action="ppaction://hlinksldjump"/>
            <a:extLst>
              <a:ext uri="{FF2B5EF4-FFF2-40B4-BE49-F238E27FC236}">
                <a16:creationId xmlns:a16="http://schemas.microsoft.com/office/drawing/2014/main" id="{C73CE44E-61F4-4976-832E-E544918B4951}"/>
              </a:ext>
            </a:extLst>
          </p:cNvPr>
          <p:cNvSpPr/>
          <p:nvPr/>
        </p:nvSpPr>
        <p:spPr>
          <a:xfrm>
            <a:off x="2132135" y="2222272"/>
            <a:ext cx="4148349" cy="1206728"/>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FINANCIACIÓN Y AYUDAS PÚBLICAS</a:t>
            </a:r>
          </a:p>
        </p:txBody>
      </p:sp>
      <p:sp>
        <p:nvSpPr>
          <p:cNvPr id="5" name="Rectángulo: esquinas redondeadas 4">
            <a:hlinkClick r:id="rId4" action="ppaction://hlinksldjump"/>
            <a:extLst>
              <a:ext uri="{FF2B5EF4-FFF2-40B4-BE49-F238E27FC236}">
                <a16:creationId xmlns:a16="http://schemas.microsoft.com/office/drawing/2014/main" id="{C7AFE789-DAC7-4DF7-8662-91A3FE49CDC4}"/>
              </a:ext>
            </a:extLst>
          </p:cNvPr>
          <p:cNvSpPr/>
          <p:nvPr/>
        </p:nvSpPr>
        <p:spPr>
          <a:xfrm>
            <a:off x="2132135" y="4083157"/>
            <a:ext cx="4148349" cy="1206728"/>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LOBBYING</a:t>
            </a:r>
          </a:p>
        </p:txBody>
      </p:sp>
      <p:pic>
        <p:nvPicPr>
          <p:cNvPr id="7" name="Imagen 6" descr="Imagen que contiene dispositivo&#10;&#10;Descripción generada automáticamente">
            <a:extLst>
              <a:ext uri="{FF2B5EF4-FFF2-40B4-BE49-F238E27FC236}">
                <a16:creationId xmlns:a16="http://schemas.microsoft.com/office/drawing/2014/main" id="{C3A4D94A-AF28-4ADB-B133-823C70DB2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31" y="2222272"/>
            <a:ext cx="1215189" cy="1215189"/>
          </a:xfrm>
          <a:prstGeom prst="rect">
            <a:avLst/>
          </a:prstGeom>
        </p:spPr>
      </p:pic>
      <p:pic>
        <p:nvPicPr>
          <p:cNvPr id="9" name="Imagen 8" descr="Imagen que contiene electrónica&#10;&#10;Descripción generada automáticamente">
            <a:extLst>
              <a:ext uri="{FF2B5EF4-FFF2-40B4-BE49-F238E27FC236}">
                <a16:creationId xmlns:a16="http://schemas.microsoft.com/office/drawing/2014/main" id="{CAA3C523-C334-4A06-82DC-E0C083A1BF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752" y="4083157"/>
            <a:ext cx="1221468" cy="1221468"/>
          </a:xfrm>
          <a:prstGeom prst="rect">
            <a:avLst/>
          </a:prstGeom>
        </p:spPr>
      </p:pic>
      <p:pic>
        <p:nvPicPr>
          <p:cNvPr id="10" name="Gráfico 9" descr="Flecha lineal: vuelta en U horizontal">
            <a:hlinkClick r:id="rId7" action="ppaction://hlinksldjump"/>
            <a:extLst>
              <a:ext uri="{FF2B5EF4-FFF2-40B4-BE49-F238E27FC236}">
                <a16:creationId xmlns:a16="http://schemas.microsoft.com/office/drawing/2014/main" id="{427A827C-F1B9-40DD-BC3C-F4FE7AC169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8791" y="6416299"/>
            <a:ext cx="577192" cy="333045"/>
          </a:xfrm>
          <a:prstGeom prst="rect">
            <a:avLst/>
          </a:prstGeom>
        </p:spPr>
      </p:pic>
      <p:sp>
        <p:nvSpPr>
          <p:cNvPr id="11" name="CuadroTexto 10">
            <a:extLst>
              <a:ext uri="{FF2B5EF4-FFF2-40B4-BE49-F238E27FC236}">
                <a16:creationId xmlns:a16="http://schemas.microsoft.com/office/drawing/2014/main" id="{62932F1F-0145-4D8A-A9D4-E358AAB23022}"/>
              </a:ext>
            </a:extLst>
          </p:cNvPr>
          <p:cNvSpPr txBox="1"/>
          <p:nvPr/>
        </p:nvSpPr>
        <p:spPr>
          <a:xfrm>
            <a:off x="4367461" y="6308209"/>
            <a:ext cx="3269100" cy="369332"/>
          </a:xfrm>
          <a:prstGeom prst="rect">
            <a:avLst/>
          </a:prstGeom>
          <a:noFill/>
        </p:spPr>
        <p:txBody>
          <a:bodyPr wrap="none" rtlCol="0">
            <a:spAutoFit/>
          </a:bodyPr>
          <a:lstStyle/>
          <a:p>
            <a:r>
              <a:rPr lang="es-ES" dirty="0"/>
              <a:t>Selecciona para más información</a:t>
            </a:r>
          </a:p>
        </p:txBody>
      </p:sp>
    </p:spTree>
    <p:extLst>
      <p:ext uri="{BB962C8B-B14F-4D97-AF65-F5344CB8AC3E}">
        <p14:creationId xmlns:p14="http://schemas.microsoft.com/office/powerpoint/2010/main" val="2104801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1CB18-53D9-4003-B932-03E25DC6437E}"/>
              </a:ext>
            </a:extLst>
          </p:cNvPr>
          <p:cNvSpPr>
            <a:spLocks noGrp="1"/>
          </p:cNvSpPr>
          <p:nvPr>
            <p:ph type="title"/>
          </p:nvPr>
        </p:nvSpPr>
        <p:spPr/>
        <p:txBody>
          <a:bodyPr/>
          <a:lstStyle/>
          <a:p>
            <a:pPr algn="ctr"/>
            <a:r>
              <a:rPr lang="es-ES" dirty="0"/>
              <a:t>FINANCIACIÓN Y AYUDAS PÚBLICAS</a:t>
            </a:r>
          </a:p>
        </p:txBody>
      </p:sp>
      <p:sp>
        <p:nvSpPr>
          <p:cNvPr id="5" name="Rectángulo: esquinas redondeadas 4">
            <a:hlinkClick r:id="rId3" action="ppaction://hlinksldjump"/>
            <a:extLst>
              <a:ext uri="{FF2B5EF4-FFF2-40B4-BE49-F238E27FC236}">
                <a16:creationId xmlns:a16="http://schemas.microsoft.com/office/drawing/2014/main" id="{6503C523-BE22-49AF-A054-B80FC10655B3}"/>
              </a:ext>
            </a:extLst>
          </p:cNvPr>
          <p:cNvSpPr/>
          <p:nvPr/>
        </p:nvSpPr>
        <p:spPr>
          <a:xfrm>
            <a:off x="2541209" y="1844817"/>
            <a:ext cx="3321218" cy="1206728"/>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FINANCIACIÓN DE LA I + D + i </a:t>
            </a:r>
          </a:p>
        </p:txBody>
      </p:sp>
      <p:sp>
        <p:nvSpPr>
          <p:cNvPr id="7" name="Rectángulo: esquinas redondeadas 6">
            <a:hlinkClick r:id="rId4" action="ppaction://hlinksldjump"/>
            <a:extLst>
              <a:ext uri="{FF2B5EF4-FFF2-40B4-BE49-F238E27FC236}">
                <a16:creationId xmlns:a16="http://schemas.microsoft.com/office/drawing/2014/main" id="{B43FB132-C12D-40A0-AF6C-F9BD20D7BE28}"/>
              </a:ext>
            </a:extLst>
          </p:cNvPr>
          <p:cNvSpPr/>
          <p:nvPr/>
        </p:nvSpPr>
        <p:spPr>
          <a:xfrm>
            <a:off x="6329575" y="1844815"/>
            <a:ext cx="3321218" cy="1206729"/>
          </a:xfrm>
          <a:prstGeom prst="roundRect">
            <a:avLst/>
          </a:prstGeom>
          <a:solidFill>
            <a:schemeClr val="tx2">
              <a:lumMod val="75000"/>
            </a:scheme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b="1" dirty="0">
                <a:solidFill>
                  <a:schemeClr val="bg1"/>
                </a:solidFill>
                <a:latin typeface="+mj-lt"/>
              </a:rPr>
              <a:t>GROWINGBOOSTER</a:t>
            </a:r>
          </a:p>
        </p:txBody>
      </p:sp>
      <p:pic>
        <p:nvPicPr>
          <p:cNvPr id="1026" name="Picture 2" descr="Ver las imágenes de origen">
            <a:extLst>
              <a:ext uri="{FF2B5EF4-FFF2-40B4-BE49-F238E27FC236}">
                <a16:creationId xmlns:a16="http://schemas.microsoft.com/office/drawing/2014/main" id="{2295EC1A-5B39-49B4-872C-27BA69DCF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96" y="1882607"/>
            <a:ext cx="1310241" cy="1131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 las imágenes de origen">
            <a:extLst>
              <a:ext uri="{FF2B5EF4-FFF2-40B4-BE49-F238E27FC236}">
                <a16:creationId xmlns:a16="http://schemas.microsoft.com/office/drawing/2014/main" id="{5D766E1F-0B5D-4DF0-8050-58D6B82B76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9836" y="1844815"/>
            <a:ext cx="998537" cy="99646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078B671-8D07-4482-A185-932C9E64C272}"/>
              </a:ext>
            </a:extLst>
          </p:cNvPr>
          <p:cNvSpPr txBox="1"/>
          <p:nvPr/>
        </p:nvSpPr>
        <p:spPr>
          <a:xfrm>
            <a:off x="4461450" y="6123543"/>
            <a:ext cx="3269100" cy="369332"/>
          </a:xfrm>
          <a:prstGeom prst="rect">
            <a:avLst/>
          </a:prstGeom>
          <a:noFill/>
        </p:spPr>
        <p:txBody>
          <a:bodyPr wrap="none" rtlCol="0">
            <a:spAutoFit/>
          </a:bodyPr>
          <a:lstStyle/>
          <a:p>
            <a:r>
              <a:rPr lang="es-ES" dirty="0"/>
              <a:t>Selecciona para más información</a:t>
            </a:r>
          </a:p>
        </p:txBody>
      </p:sp>
      <p:pic>
        <p:nvPicPr>
          <p:cNvPr id="9" name="Gráfico 8" descr="Flecha lineal: vuelta en U horizontal">
            <a:hlinkClick r:id="rId7" action="ppaction://hlinksldjump"/>
            <a:extLst>
              <a:ext uri="{FF2B5EF4-FFF2-40B4-BE49-F238E27FC236}">
                <a16:creationId xmlns:a16="http://schemas.microsoft.com/office/drawing/2014/main" id="{D20F167E-0A78-4F77-B871-0DF85E229C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3852461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AC30F05-CC99-4338-8680-CABACB82B995}"/>
              </a:ext>
            </a:extLst>
          </p:cNvPr>
          <p:cNvSpPr>
            <a:spLocks noGrp="1"/>
          </p:cNvSpPr>
          <p:nvPr>
            <p:ph type="title"/>
          </p:nvPr>
        </p:nvSpPr>
        <p:spPr>
          <a:xfrm>
            <a:off x="640079" y="2023236"/>
            <a:ext cx="3659777" cy="2820908"/>
          </a:xfrm>
        </p:spPr>
        <p:txBody>
          <a:bodyPr>
            <a:normAutofit/>
          </a:bodyPr>
          <a:lstStyle/>
          <a:p>
            <a:r>
              <a:rPr lang="es-ES" sz="4000" dirty="0">
                <a:solidFill>
                  <a:srgbClr val="FFFFFF"/>
                </a:solidFill>
              </a:rPr>
              <a:t>FINANCIACIÓN DE LA I + D + i</a:t>
            </a:r>
          </a:p>
        </p:txBody>
      </p:sp>
      <p:pic>
        <p:nvPicPr>
          <p:cNvPr id="6" name="Gráfico 5" descr="Flecha lineal: vuelta en U horizontal">
            <a:hlinkClick r:id="rId3" action="ppaction://hlinksldjump"/>
            <a:extLst>
              <a:ext uri="{FF2B5EF4-FFF2-40B4-BE49-F238E27FC236}">
                <a16:creationId xmlns:a16="http://schemas.microsoft.com/office/drawing/2014/main" id="{19EE76A4-95BE-4813-B3EF-CBFE8B79F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7" name="CuadroTexto 6">
            <a:extLst>
              <a:ext uri="{FF2B5EF4-FFF2-40B4-BE49-F238E27FC236}">
                <a16:creationId xmlns:a16="http://schemas.microsoft.com/office/drawing/2014/main" id="{7DC7C9C4-7086-4005-BA97-5295A9D6BDE0}"/>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sp>
        <p:nvSpPr>
          <p:cNvPr id="3" name="Marcador de contenido 2">
            <a:extLst>
              <a:ext uri="{FF2B5EF4-FFF2-40B4-BE49-F238E27FC236}">
                <a16:creationId xmlns:a16="http://schemas.microsoft.com/office/drawing/2014/main" id="{3E5BDA71-3E34-4913-9BF3-2DA877BEDBA8}"/>
              </a:ext>
            </a:extLst>
          </p:cNvPr>
          <p:cNvSpPr>
            <a:spLocks noGrp="1"/>
          </p:cNvSpPr>
          <p:nvPr>
            <p:ph idx="1"/>
          </p:nvPr>
        </p:nvSpPr>
        <p:spPr>
          <a:xfrm>
            <a:off x="5446920" y="1825625"/>
            <a:ext cx="5906880" cy="4351338"/>
          </a:xfrm>
        </p:spPr>
        <p:txBody>
          <a:bodyPr>
            <a:normAutofit/>
          </a:bodyPr>
          <a:lstStyle/>
          <a:p>
            <a:r>
              <a:rPr lang="es-ES" dirty="0"/>
              <a:t>Préstamos y subvenciones para la realización de proyectos de Investigación, Desarrollo e innovación tecnológica, dirigidos a empresas de todos los ámbitos y sectores.</a:t>
            </a:r>
          </a:p>
        </p:txBody>
      </p:sp>
      <p:pic>
        <p:nvPicPr>
          <p:cNvPr id="9" name="Imagen 8">
            <a:extLst>
              <a:ext uri="{FF2B5EF4-FFF2-40B4-BE49-F238E27FC236}">
                <a16:creationId xmlns:a16="http://schemas.microsoft.com/office/drawing/2014/main" id="{38B294BA-405E-4A32-A1B8-D39246D53D29}"/>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747482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AC30F05-CC99-4338-8680-CABACB82B995}"/>
              </a:ext>
            </a:extLst>
          </p:cNvPr>
          <p:cNvSpPr>
            <a:spLocks noGrp="1"/>
          </p:cNvSpPr>
          <p:nvPr>
            <p:ph type="title"/>
          </p:nvPr>
        </p:nvSpPr>
        <p:spPr>
          <a:xfrm>
            <a:off x="640079" y="2023236"/>
            <a:ext cx="4304061" cy="2820908"/>
          </a:xfrm>
        </p:spPr>
        <p:txBody>
          <a:bodyPr>
            <a:normAutofit/>
          </a:bodyPr>
          <a:lstStyle/>
          <a:p>
            <a:r>
              <a:rPr lang="es-ES" sz="4000" dirty="0">
                <a:solidFill>
                  <a:srgbClr val="FFFFFF"/>
                </a:solidFill>
              </a:rPr>
              <a:t>GROWINGBOOSTER</a:t>
            </a:r>
          </a:p>
        </p:txBody>
      </p:sp>
      <p:pic>
        <p:nvPicPr>
          <p:cNvPr id="6" name="Gráfico 5" descr="Flecha lineal: vuelta en U horizontal">
            <a:hlinkClick r:id="rId3" action="ppaction://hlinksldjump"/>
            <a:extLst>
              <a:ext uri="{FF2B5EF4-FFF2-40B4-BE49-F238E27FC236}">
                <a16:creationId xmlns:a16="http://schemas.microsoft.com/office/drawing/2014/main" id="{19EE76A4-95BE-4813-B3EF-CBFE8B79F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7" name="CuadroTexto 6">
            <a:extLst>
              <a:ext uri="{FF2B5EF4-FFF2-40B4-BE49-F238E27FC236}">
                <a16:creationId xmlns:a16="http://schemas.microsoft.com/office/drawing/2014/main" id="{7DC7C9C4-7086-4005-BA97-5295A9D6BDE0}"/>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sp>
        <p:nvSpPr>
          <p:cNvPr id="3" name="Marcador de contenido 2">
            <a:extLst>
              <a:ext uri="{FF2B5EF4-FFF2-40B4-BE49-F238E27FC236}">
                <a16:creationId xmlns:a16="http://schemas.microsoft.com/office/drawing/2014/main" id="{3E5BDA71-3E34-4913-9BF3-2DA877BEDBA8}"/>
              </a:ext>
            </a:extLst>
          </p:cNvPr>
          <p:cNvSpPr>
            <a:spLocks noGrp="1"/>
          </p:cNvSpPr>
          <p:nvPr>
            <p:ph idx="1"/>
          </p:nvPr>
        </p:nvSpPr>
        <p:spPr>
          <a:xfrm>
            <a:off x="5446920" y="1825625"/>
            <a:ext cx="5906880" cy="4351338"/>
          </a:xfrm>
        </p:spPr>
        <p:txBody>
          <a:bodyPr>
            <a:normAutofit/>
          </a:bodyPr>
          <a:lstStyle/>
          <a:p>
            <a:r>
              <a:rPr lang="es-ES" dirty="0"/>
              <a:t>Incubación y aceleración de la innovación</a:t>
            </a:r>
          </a:p>
          <a:p>
            <a:r>
              <a:rPr lang="es-ES" dirty="0"/>
              <a:t>Impulsar los mejores proyectos de I+D+i es también formar y apoyar a los centros tecnológicos, empresas, incubadoras, inversores, universidades, aceleradoras; todos los actores fundamentales en el ecosistema del emprendimiento tecnológico.</a:t>
            </a:r>
          </a:p>
        </p:txBody>
      </p:sp>
      <p:pic>
        <p:nvPicPr>
          <p:cNvPr id="9" name="Imagen 8">
            <a:extLst>
              <a:ext uri="{FF2B5EF4-FFF2-40B4-BE49-F238E27FC236}">
                <a16:creationId xmlns:a16="http://schemas.microsoft.com/office/drawing/2014/main" id="{38B294BA-405E-4A32-A1B8-D39246D53D29}"/>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2455107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0EE9C-1ABD-4B85-9145-1451035F2A83}"/>
              </a:ext>
            </a:extLst>
          </p:cNvPr>
          <p:cNvSpPr>
            <a:spLocks noGrp="1"/>
          </p:cNvSpPr>
          <p:nvPr>
            <p:ph type="title"/>
          </p:nvPr>
        </p:nvSpPr>
        <p:spPr/>
        <p:txBody>
          <a:bodyPr/>
          <a:lstStyle/>
          <a:p>
            <a:pPr algn="ctr"/>
            <a:r>
              <a:rPr lang="es-ES" dirty="0"/>
              <a:t>LOBBYING</a:t>
            </a:r>
          </a:p>
        </p:txBody>
      </p:sp>
      <p:graphicFrame>
        <p:nvGraphicFramePr>
          <p:cNvPr id="4" name="Marcador de contenido 3">
            <a:extLst>
              <a:ext uri="{FF2B5EF4-FFF2-40B4-BE49-F238E27FC236}">
                <a16:creationId xmlns:a16="http://schemas.microsoft.com/office/drawing/2014/main" id="{0854DBFB-F999-46BC-BE7F-A6B9517B62D9}"/>
              </a:ext>
            </a:extLst>
          </p:cNvPr>
          <p:cNvGraphicFramePr>
            <a:graphicFrameLocks noGrp="1"/>
          </p:cNvGraphicFramePr>
          <p:nvPr>
            <p:ph idx="1"/>
            <p:extLst>
              <p:ext uri="{D42A27DB-BD31-4B8C-83A1-F6EECF244321}">
                <p14:modId xmlns:p14="http://schemas.microsoft.com/office/powerpoint/2010/main" val="1472058423"/>
              </p:ext>
            </p:extLst>
          </p:nvPr>
        </p:nvGraphicFramePr>
        <p:xfrm>
          <a:off x="621632" y="1383632"/>
          <a:ext cx="10976810" cy="478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áfico 4" descr="Flecha lineal: vuelta en U horizontal">
            <a:hlinkClick r:id="rId8" action="ppaction://hlinksldjump"/>
            <a:extLst>
              <a:ext uri="{FF2B5EF4-FFF2-40B4-BE49-F238E27FC236}">
                <a16:creationId xmlns:a16="http://schemas.microsoft.com/office/drawing/2014/main" id="{4850AD30-6E6C-4D24-A954-413836E950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88791" y="6416299"/>
            <a:ext cx="577192" cy="333045"/>
          </a:xfrm>
          <a:prstGeom prst="rect">
            <a:avLst/>
          </a:prstGeom>
        </p:spPr>
      </p:pic>
    </p:spTree>
    <p:extLst>
      <p:ext uri="{BB962C8B-B14F-4D97-AF65-F5344CB8AC3E}">
        <p14:creationId xmlns:p14="http://schemas.microsoft.com/office/powerpoint/2010/main" val="3766996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94D8F1E-3D6A-4FA9-8636-F2BDA1F6C340}"/>
              </a:ext>
            </a:extLst>
          </p:cNvPr>
          <p:cNvSpPr>
            <a:spLocks noGrp="1"/>
          </p:cNvSpPr>
          <p:nvPr>
            <p:ph type="title"/>
          </p:nvPr>
        </p:nvSpPr>
        <p:spPr>
          <a:xfrm>
            <a:off x="6571453" y="2586562"/>
            <a:ext cx="5614875" cy="2569828"/>
          </a:xfrm>
        </p:spPr>
        <p:txBody>
          <a:bodyPr>
            <a:normAutofit fontScale="90000"/>
          </a:bodyPr>
          <a:lstStyle/>
          <a:p>
            <a:pPr marL="0" indent="0">
              <a:lnSpc>
                <a:spcPct val="200000"/>
              </a:lnSpc>
            </a:pPr>
            <a:r>
              <a:rPr lang="es-ES" sz="3600" dirty="0">
                <a:solidFill>
                  <a:schemeClr val="tx2"/>
                </a:solidFill>
                <a:hlinkClick r:id="rId3">
                  <a:extLst>
                    <a:ext uri="{A12FA001-AC4F-418D-AE19-62706E023703}">
                      <ahyp:hlinkClr xmlns:ahyp="http://schemas.microsoft.com/office/drawing/2018/hyperlinkcolor" val="tx"/>
                    </a:ext>
                  </a:extLst>
                </a:hlinkClick>
              </a:rPr>
              <a:t>info@laborde.es</a:t>
            </a:r>
            <a:br>
              <a:rPr lang="es-ES" sz="3600" dirty="0">
                <a:solidFill>
                  <a:schemeClr val="tx2"/>
                </a:solidFill>
              </a:rPr>
            </a:br>
            <a:r>
              <a:rPr lang="es-ES" sz="3600" dirty="0">
                <a:solidFill>
                  <a:schemeClr val="tx2"/>
                </a:solidFill>
                <a:hlinkClick r:id="rId4">
                  <a:extLst>
                    <a:ext uri="{A12FA001-AC4F-418D-AE19-62706E023703}">
                      <ahyp:hlinkClr xmlns:ahyp="http://schemas.microsoft.com/office/drawing/2018/hyperlinkcolor" val="tx"/>
                    </a:ext>
                  </a:extLst>
                </a:hlinkClick>
              </a:rPr>
              <a:t>www.laborde.es</a:t>
            </a:r>
            <a:br>
              <a:rPr lang="es-ES" dirty="0">
                <a:solidFill>
                  <a:schemeClr val="tx2"/>
                </a:solidFill>
              </a:rPr>
            </a:br>
            <a:endParaRPr lang="es-ES" dirty="0">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a:extLst>
              <a:ext uri="{FF2B5EF4-FFF2-40B4-BE49-F238E27FC236}">
                <a16:creationId xmlns:a16="http://schemas.microsoft.com/office/drawing/2014/main" id="{59AEA683-BFBD-474F-A62A-DFDDFDE8B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663" y="2586562"/>
            <a:ext cx="4162927" cy="1654764"/>
          </a:xfrm>
          <a:prstGeom prst="rect">
            <a:avLst/>
          </a:prstGeom>
        </p:spPr>
      </p:pic>
    </p:spTree>
    <p:extLst>
      <p:ext uri="{BB962C8B-B14F-4D97-AF65-F5344CB8AC3E}">
        <p14:creationId xmlns:p14="http://schemas.microsoft.com/office/powerpoint/2010/main" val="165848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1801E19-4D8F-407F-A71F-8D8C26558824}"/>
              </a:ext>
            </a:extLst>
          </p:cNvPr>
          <p:cNvSpPr>
            <a:spLocks noGrp="1"/>
          </p:cNvSpPr>
          <p:nvPr>
            <p:ph type="title"/>
          </p:nvPr>
        </p:nvSpPr>
        <p:spPr>
          <a:xfrm>
            <a:off x="640079" y="2053641"/>
            <a:ext cx="3669161" cy="2760098"/>
          </a:xfrm>
        </p:spPr>
        <p:txBody>
          <a:bodyPr>
            <a:normAutofit/>
          </a:bodyPr>
          <a:lstStyle/>
          <a:p>
            <a:r>
              <a:rPr lang="es-ES" sz="3700" dirty="0">
                <a:solidFill>
                  <a:srgbClr val="FFFFFF"/>
                </a:solidFill>
              </a:rPr>
              <a:t>REGLAMENTO GENERAL DE PROTECCIÓN DE DATOS (RGPD)</a:t>
            </a:r>
            <a:br>
              <a:rPr lang="es-ES" sz="3700" dirty="0">
                <a:solidFill>
                  <a:srgbClr val="FFFFFF"/>
                </a:solidFill>
              </a:rPr>
            </a:br>
            <a:endParaRPr lang="es-ES" sz="3700" dirty="0">
              <a:solidFill>
                <a:srgbClr val="FFFFFF"/>
              </a:solidFill>
            </a:endParaRPr>
          </a:p>
        </p:txBody>
      </p:sp>
      <p:sp>
        <p:nvSpPr>
          <p:cNvPr id="3" name="Marcador de contenido 2">
            <a:extLst>
              <a:ext uri="{FF2B5EF4-FFF2-40B4-BE49-F238E27FC236}">
                <a16:creationId xmlns:a16="http://schemas.microsoft.com/office/drawing/2014/main" id="{DF0DF837-02AD-4555-A193-9621AA22A170}"/>
              </a:ext>
            </a:extLst>
          </p:cNvPr>
          <p:cNvSpPr>
            <a:spLocks noGrp="1"/>
          </p:cNvSpPr>
          <p:nvPr>
            <p:ph idx="1"/>
          </p:nvPr>
        </p:nvSpPr>
        <p:spPr>
          <a:xfrm>
            <a:off x="6090574" y="801866"/>
            <a:ext cx="5306084" cy="5230634"/>
          </a:xfrm>
        </p:spPr>
        <p:txBody>
          <a:bodyPr anchor="ctr">
            <a:normAutofit/>
          </a:bodyPr>
          <a:lstStyle/>
          <a:p>
            <a:r>
              <a:rPr lang="es-ES" sz="2400" dirty="0">
                <a:solidFill>
                  <a:srgbClr val="000000"/>
                </a:solidFill>
              </a:rPr>
              <a:t>Modificando la Ley Orgánica 3/2018, de 5 de diciembre, que entró en vigor el 25 de mayo de 2018 (UE) 2016/679). </a:t>
            </a:r>
          </a:p>
        </p:txBody>
      </p:sp>
      <p:pic>
        <p:nvPicPr>
          <p:cNvPr id="5" name="Gráfico 4" descr="Flecha lineal: vuelta en U horizontal">
            <a:hlinkClick r:id="rId3" action="ppaction://hlinksldjump"/>
            <a:extLst>
              <a:ext uri="{FF2B5EF4-FFF2-40B4-BE49-F238E27FC236}">
                <a16:creationId xmlns:a16="http://schemas.microsoft.com/office/drawing/2014/main" id="{0143DFF3-5519-4A9E-BC6B-E7EC58369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8257" y="5715501"/>
            <a:ext cx="1098764" cy="633997"/>
          </a:xfrm>
          <a:prstGeom prst="rect">
            <a:avLst/>
          </a:prstGeom>
        </p:spPr>
      </p:pic>
      <p:sp>
        <p:nvSpPr>
          <p:cNvPr id="6" name="CuadroTexto 5">
            <a:extLst>
              <a:ext uri="{FF2B5EF4-FFF2-40B4-BE49-F238E27FC236}">
                <a16:creationId xmlns:a16="http://schemas.microsoft.com/office/drawing/2014/main" id="{7F91A39E-BD6C-41BD-9921-8556D99D70C0}"/>
              </a:ext>
            </a:extLst>
          </p:cNvPr>
          <p:cNvSpPr txBox="1"/>
          <p:nvPr/>
        </p:nvSpPr>
        <p:spPr>
          <a:xfrm>
            <a:off x="1022993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B214EF21-07FC-4964-B37B-1B9A6324DFBB}"/>
              </a:ext>
            </a:extLst>
          </p:cNvPr>
          <p:cNvPicPr/>
          <p:nvPr/>
        </p:nvPicPr>
        <p:blipFill>
          <a:blip r:embed="rId6">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spTree>
    <p:extLst>
      <p:ext uri="{BB962C8B-B14F-4D97-AF65-F5344CB8AC3E}">
        <p14:creationId xmlns:p14="http://schemas.microsoft.com/office/powerpoint/2010/main" val="151779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0106A41-7D58-456F-AD8E-AE6810DE29D4}"/>
              </a:ext>
            </a:extLst>
          </p:cNvPr>
          <p:cNvSpPr>
            <a:spLocks noGrp="1"/>
          </p:cNvSpPr>
          <p:nvPr>
            <p:ph type="title"/>
          </p:nvPr>
        </p:nvSpPr>
        <p:spPr>
          <a:xfrm>
            <a:off x="640079" y="2053641"/>
            <a:ext cx="3669161" cy="2760098"/>
          </a:xfrm>
        </p:spPr>
        <p:txBody>
          <a:bodyPr>
            <a:normAutofit/>
          </a:bodyPr>
          <a:lstStyle/>
          <a:p>
            <a:r>
              <a:rPr lang="es-ES" sz="3700" dirty="0">
                <a:solidFill>
                  <a:srgbClr val="FFFFFF"/>
                </a:solidFill>
              </a:rPr>
              <a:t>LEY DE SERVICIOS DE LA SOCIEDAD DE LA INFORMACIÓN (LSSI-CE)</a:t>
            </a:r>
          </a:p>
        </p:txBody>
      </p:sp>
      <p:sp>
        <p:nvSpPr>
          <p:cNvPr id="3" name="Marcador de contenido 2">
            <a:extLst>
              <a:ext uri="{FF2B5EF4-FFF2-40B4-BE49-F238E27FC236}">
                <a16:creationId xmlns:a16="http://schemas.microsoft.com/office/drawing/2014/main" id="{73BBE0F9-137E-4FE6-B7B3-88AA05002446}"/>
              </a:ext>
            </a:extLst>
          </p:cNvPr>
          <p:cNvSpPr>
            <a:spLocks noGrp="1"/>
          </p:cNvSpPr>
          <p:nvPr>
            <p:ph idx="1"/>
          </p:nvPr>
        </p:nvSpPr>
        <p:spPr>
          <a:xfrm>
            <a:off x="6090574" y="801866"/>
            <a:ext cx="5306084" cy="5230634"/>
          </a:xfrm>
        </p:spPr>
        <p:txBody>
          <a:bodyPr anchor="ctr">
            <a:normAutofit/>
          </a:bodyPr>
          <a:lstStyle/>
          <a:p>
            <a:r>
              <a:rPr lang="es-ES" sz="2400" dirty="0">
                <a:solidFill>
                  <a:srgbClr val="000000"/>
                </a:solidFill>
              </a:rPr>
              <a:t>La Ley 34/2002, de 11 de julio de Servicios de la Sociedad de la Información viene determinado por la extraordinaria expansión de las redes de telecomunicaciones y, en especial, de internet como vehículo de transmisión e intercambio de todo tipo de información. </a:t>
            </a:r>
          </a:p>
        </p:txBody>
      </p:sp>
      <p:sp>
        <p:nvSpPr>
          <p:cNvPr id="9" name="CuadroTexto 8">
            <a:extLst>
              <a:ext uri="{FF2B5EF4-FFF2-40B4-BE49-F238E27FC236}">
                <a16:creationId xmlns:a16="http://schemas.microsoft.com/office/drawing/2014/main" id="{995211D3-7B45-430E-BF50-E87C3DDF44CE}"/>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9C2CB8DC-AC56-4225-8813-BA4CA9EFD4F2}"/>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8F7247F6-F784-401F-B483-B616CC5254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115322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1FEADF1-8517-474B-8BEA-455C33AA9A18}"/>
              </a:ext>
            </a:extLst>
          </p:cNvPr>
          <p:cNvSpPr>
            <a:spLocks noGrp="1"/>
          </p:cNvSpPr>
          <p:nvPr>
            <p:ph type="title"/>
          </p:nvPr>
        </p:nvSpPr>
        <p:spPr>
          <a:xfrm>
            <a:off x="640079" y="2053641"/>
            <a:ext cx="3669161" cy="2760098"/>
          </a:xfrm>
        </p:spPr>
        <p:txBody>
          <a:bodyPr>
            <a:normAutofit/>
          </a:bodyPr>
          <a:lstStyle/>
          <a:p>
            <a:r>
              <a:rPr lang="es-ES" dirty="0">
                <a:solidFill>
                  <a:srgbClr val="FFFFFF"/>
                </a:solidFill>
              </a:rPr>
              <a:t>PREVENCIÓN DE RIESGOS LABORALES (PRL)</a:t>
            </a:r>
          </a:p>
        </p:txBody>
      </p:sp>
      <p:sp>
        <p:nvSpPr>
          <p:cNvPr id="3" name="Marcador de contenido 2">
            <a:extLst>
              <a:ext uri="{FF2B5EF4-FFF2-40B4-BE49-F238E27FC236}">
                <a16:creationId xmlns:a16="http://schemas.microsoft.com/office/drawing/2014/main" id="{2EA95933-204C-4AE2-AE64-164E4AB087D2}"/>
              </a:ext>
            </a:extLst>
          </p:cNvPr>
          <p:cNvSpPr>
            <a:spLocks noGrp="1"/>
          </p:cNvSpPr>
          <p:nvPr>
            <p:ph idx="1"/>
          </p:nvPr>
        </p:nvSpPr>
        <p:spPr>
          <a:xfrm>
            <a:off x="6090574" y="801866"/>
            <a:ext cx="5306084" cy="5230634"/>
          </a:xfrm>
        </p:spPr>
        <p:txBody>
          <a:bodyPr anchor="ctr">
            <a:normAutofit/>
          </a:bodyPr>
          <a:lstStyle/>
          <a:p>
            <a:r>
              <a:rPr lang="es-ES" sz="2400" dirty="0">
                <a:solidFill>
                  <a:srgbClr val="000000"/>
                </a:solidFill>
              </a:rPr>
              <a:t>Ley 31/1995 de 8 de noviembre y Real Decreto 39/1997 de 17 de enero, por el que se aprueba trabajador-lesionado prevención riesgos laborales el Reglamento de los Servicios de Prevención. </a:t>
            </a:r>
          </a:p>
        </p:txBody>
      </p:sp>
      <p:sp>
        <p:nvSpPr>
          <p:cNvPr id="9" name="CuadroTexto 8">
            <a:extLst>
              <a:ext uri="{FF2B5EF4-FFF2-40B4-BE49-F238E27FC236}">
                <a16:creationId xmlns:a16="http://schemas.microsoft.com/office/drawing/2014/main" id="{0D9952D9-42C5-466E-88D3-038B55D0BD83}"/>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8D33976E-6376-429E-ACC5-4A120A28B6E6}"/>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B5B52F4A-AD62-4934-A7A7-20006C46D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180629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B86558D-6E92-4971-BAF8-6867072FC3C6}"/>
              </a:ext>
            </a:extLst>
          </p:cNvPr>
          <p:cNvSpPr>
            <a:spLocks noGrp="1"/>
          </p:cNvSpPr>
          <p:nvPr>
            <p:ph type="title"/>
          </p:nvPr>
        </p:nvSpPr>
        <p:spPr>
          <a:xfrm>
            <a:off x="640079" y="2053641"/>
            <a:ext cx="3669161" cy="2760098"/>
          </a:xfrm>
        </p:spPr>
        <p:txBody>
          <a:bodyPr>
            <a:normAutofit/>
          </a:bodyPr>
          <a:lstStyle/>
          <a:p>
            <a:r>
              <a:rPr lang="es-ES" dirty="0">
                <a:solidFill>
                  <a:srgbClr val="FFFFFF"/>
                </a:solidFill>
              </a:rPr>
              <a:t>NORMATIVA SOBRE CARGA Y ESTIBA DE MERCANCÍAS</a:t>
            </a:r>
          </a:p>
        </p:txBody>
      </p:sp>
      <p:sp>
        <p:nvSpPr>
          <p:cNvPr id="3" name="Marcador de contenido 2">
            <a:extLst>
              <a:ext uri="{FF2B5EF4-FFF2-40B4-BE49-F238E27FC236}">
                <a16:creationId xmlns:a16="http://schemas.microsoft.com/office/drawing/2014/main" id="{7DBBCFC5-6747-4F10-B420-CEB3626367E2}"/>
              </a:ext>
            </a:extLst>
          </p:cNvPr>
          <p:cNvSpPr>
            <a:spLocks noGrp="1"/>
          </p:cNvSpPr>
          <p:nvPr>
            <p:ph idx="1"/>
          </p:nvPr>
        </p:nvSpPr>
        <p:spPr>
          <a:xfrm>
            <a:off x="6090574" y="801866"/>
            <a:ext cx="5306084" cy="5230634"/>
          </a:xfrm>
        </p:spPr>
        <p:txBody>
          <a:bodyPr anchor="ctr">
            <a:normAutofit/>
          </a:bodyPr>
          <a:lstStyle/>
          <a:p>
            <a:r>
              <a:rPr lang="es-ES" sz="2400" dirty="0">
                <a:solidFill>
                  <a:srgbClr val="000000"/>
                </a:solidFill>
              </a:rPr>
              <a:t>Aplicación del Real Decreto 563/2017 de sujeción de mercancía por el que se regulan las inspecciones técnicas en carretera de vehículos comerciales que circulan en territorio español que entró en vigor el 20 de mayo 2018. La nueva normativa regula cuestiones como la cantidad de amarres a utilizar durante un transporte y su capacidad LC (</a:t>
            </a:r>
            <a:r>
              <a:rPr lang="es-ES" sz="2400" dirty="0" err="1">
                <a:solidFill>
                  <a:srgbClr val="000000"/>
                </a:solidFill>
              </a:rPr>
              <a:t>Lashing</a:t>
            </a:r>
            <a:r>
              <a:rPr lang="es-ES" sz="2400" dirty="0">
                <a:solidFill>
                  <a:srgbClr val="000000"/>
                </a:solidFill>
              </a:rPr>
              <a:t> </a:t>
            </a:r>
            <a:r>
              <a:rPr lang="es-ES" sz="2400" dirty="0" err="1">
                <a:solidFill>
                  <a:srgbClr val="000000"/>
                </a:solidFill>
              </a:rPr>
              <a:t>Capacity</a:t>
            </a:r>
            <a:r>
              <a:rPr lang="es-ES" sz="2400" dirty="0">
                <a:solidFill>
                  <a:srgbClr val="000000"/>
                </a:solidFill>
              </a:rPr>
              <a:t>) dependiendo del peso del material transportado en caso de un amarre directo o el STF (Standard </a:t>
            </a:r>
            <a:r>
              <a:rPr lang="es-ES" sz="2400" dirty="0" err="1">
                <a:solidFill>
                  <a:srgbClr val="000000"/>
                </a:solidFill>
              </a:rPr>
              <a:t>Tension</a:t>
            </a:r>
            <a:r>
              <a:rPr lang="es-ES" sz="2400" dirty="0">
                <a:solidFill>
                  <a:srgbClr val="000000"/>
                </a:solidFill>
              </a:rPr>
              <a:t> </a:t>
            </a:r>
            <a:r>
              <a:rPr lang="es-ES" sz="2400" dirty="0" err="1">
                <a:solidFill>
                  <a:srgbClr val="000000"/>
                </a:solidFill>
              </a:rPr>
              <a:t>Force</a:t>
            </a:r>
            <a:r>
              <a:rPr lang="es-ES" sz="2400" dirty="0">
                <a:solidFill>
                  <a:srgbClr val="000000"/>
                </a:solidFill>
              </a:rPr>
              <a:t> o fuerza de tensión estándar) cuando se trate de amarres por rozamiento. </a:t>
            </a:r>
          </a:p>
        </p:txBody>
      </p:sp>
      <p:sp>
        <p:nvSpPr>
          <p:cNvPr id="9" name="CuadroTexto 8">
            <a:extLst>
              <a:ext uri="{FF2B5EF4-FFF2-40B4-BE49-F238E27FC236}">
                <a16:creationId xmlns:a16="http://schemas.microsoft.com/office/drawing/2014/main" id="{01B97FE1-B2DD-42CF-B65D-3F12A85901ED}"/>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11" name="Imagen 10">
            <a:extLst>
              <a:ext uri="{FF2B5EF4-FFF2-40B4-BE49-F238E27FC236}">
                <a16:creationId xmlns:a16="http://schemas.microsoft.com/office/drawing/2014/main" id="{5765A54F-5C3A-4B8A-BDFE-FF2904AFB030}"/>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3" name="Gráfico 12" descr="Flecha lineal: vuelta en U horizontal">
            <a:hlinkClick r:id="rId4" action="ppaction://hlinksldjump"/>
            <a:extLst>
              <a:ext uri="{FF2B5EF4-FFF2-40B4-BE49-F238E27FC236}">
                <a16:creationId xmlns:a16="http://schemas.microsoft.com/office/drawing/2014/main" id="{FB02F422-E96B-4C45-B661-E79A4AD1C4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18923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E6C56582-A551-4EE2-8AD1-DEF60F57E8EE}"/>
              </a:ext>
            </a:extLst>
          </p:cNvPr>
          <p:cNvSpPr>
            <a:spLocks noGrp="1"/>
          </p:cNvSpPr>
          <p:nvPr>
            <p:ph type="title"/>
          </p:nvPr>
        </p:nvSpPr>
        <p:spPr>
          <a:xfrm>
            <a:off x="640079" y="2053641"/>
            <a:ext cx="3669161" cy="2760098"/>
          </a:xfrm>
        </p:spPr>
        <p:txBody>
          <a:bodyPr>
            <a:normAutofit/>
          </a:bodyPr>
          <a:lstStyle/>
          <a:p>
            <a:r>
              <a:rPr lang="es-ES">
                <a:solidFill>
                  <a:srgbClr val="FFFFFF"/>
                </a:solidFill>
              </a:rPr>
              <a:t>CONTROL LABORAL DE HORARIOS DE TRABAJO</a:t>
            </a:r>
          </a:p>
        </p:txBody>
      </p:sp>
      <p:sp>
        <p:nvSpPr>
          <p:cNvPr id="3" name="Marcador de contenido 2">
            <a:extLst>
              <a:ext uri="{FF2B5EF4-FFF2-40B4-BE49-F238E27FC236}">
                <a16:creationId xmlns:a16="http://schemas.microsoft.com/office/drawing/2014/main" id="{E157B5D5-C48E-47D3-BE4A-4BADC5D4B181}"/>
              </a:ext>
            </a:extLst>
          </p:cNvPr>
          <p:cNvSpPr>
            <a:spLocks noGrp="1"/>
          </p:cNvSpPr>
          <p:nvPr>
            <p:ph idx="1"/>
          </p:nvPr>
        </p:nvSpPr>
        <p:spPr>
          <a:xfrm>
            <a:off x="6090574" y="801866"/>
            <a:ext cx="5306084" cy="5230634"/>
          </a:xfrm>
        </p:spPr>
        <p:txBody>
          <a:bodyPr anchor="ctr">
            <a:normAutofit/>
          </a:bodyPr>
          <a:lstStyle/>
          <a:p>
            <a:r>
              <a:rPr lang="es-ES" sz="2400">
                <a:solidFill>
                  <a:srgbClr val="000000"/>
                </a:solidFill>
              </a:rPr>
              <a:t>El BOE publica el RD- Ley 8/2019 que establece, a partir del 12 de mayo de 2019, la obligatoriedad de implantación del registro diario de la jornada laboral, que será aplicable dentro de dos meses. FORMACIÓN Y HERRAMIENTAS DE SEGUIMIENTO. </a:t>
            </a:r>
          </a:p>
        </p:txBody>
      </p:sp>
      <p:sp>
        <p:nvSpPr>
          <p:cNvPr id="8" name="CuadroTexto 7">
            <a:extLst>
              <a:ext uri="{FF2B5EF4-FFF2-40B4-BE49-F238E27FC236}">
                <a16:creationId xmlns:a16="http://schemas.microsoft.com/office/drawing/2014/main" id="{3DB99A05-59EE-43F2-9FE3-9EB543AFBBD2}"/>
              </a:ext>
            </a:extLst>
          </p:cNvPr>
          <p:cNvSpPr txBox="1"/>
          <p:nvPr/>
        </p:nvSpPr>
        <p:spPr>
          <a:xfrm>
            <a:off x="10118301" y="6164832"/>
            <a:ext cx="664606" cy="369332"/>
          </a:xfrm>
          <a:prstGeom prst="rect">
            <a:avLst/>
          </a:prstGeom>
          <a:noFill/>
        </p:spPr>
        <p:txBody>
          <a:bodyPr wrap="none" rtlCol="0">
            <a:spAutoFit/>
          </a:bodyPr>
          <a:lstStyle/>
          <a:p>
            <a:r>
              <a:rPr lang="es-ES" dirty="0"/>
              <a:t>Atrás</a:t>
            </a:r>
          </a:p>
        </p:txBody>
      </p:sp>
      <p:pic>
        <p:nvPicPr>
          <p:cNvPr id="9" name="Imagen 8">
            <a:extLst>
              <a:ext uri="{FF2B5EF4-FFF2-40B4-BE49-F238E27FC236}">
                <a16:creationId xmlns:a16="http://schemas.microsoft.com/office/drawing/2014/main" id="{78A4DA27-7EF0-4C30-B892-7FCDA25C288E}"/>
              </a:ext>
            </a:extLst>
          </p:cNvPr>
          <p:cNvPicPr/>
          <p:nvPr/>
        </p:nvPicPr>
        <p:blipFill>
          <a:blip r:embed="rId3">
            <a:alphaModFix amt="68000"/>
            <a:extLst>
              <a:ext uri="{28A0092B-C50C-407E-A947-70E740481C1C}">
                <a14:useLocalDpi xmlns:a14="http://schemas.microsoft.com/office/drawing/2010/main" val="0"/>
              </a:ext>
            </a:extLst>
          </a:blip>
          <a:srcRect/>
          <a:stretch>
            <a:fillRect/>
          </a:stretch>
        </p:blipFill>
        <p:spPr bwMode="auto">
          <a:xfrm>
            <a:off x="11101137" y="110807"/>
            <a:ext cx="799465" cy="570230"/>
          </a:xfrm>
          <a:prstGeom prst="rect">
            <a:avLst/>
          </a:prstGeom>
          <a:noFill/>
        </p:spPr>
      </p:pic>
      <p:pic>
        <p:nvPicPr>
          <p:cNvPr id="10" name="Gráfico 9" descr="Flecha lineal: vuelta en U horizontal">
            <a:hlinkClick r:id="rId4" action="ppaction://hlinksldjump"/>
            <a:extLst>
              <a:ext uri="{FF2B5EF4-FFF2-40B4-BE49-F238E27FC236}">
                <a16:creationId xmlns:a16="http://schemas.microsoft.com/office/drawing/2014/main" id="{F0A12329-4A8A-4845-B755-BEE3F9B930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8257" y="5715501"/>
            <a:ext cx="1098764" cy="633997"/>
          </a:xfrm>
          <a:prstGeom prst="rect">
            <a:avLst/>
          </a:prstGeom>
        </p:spPr>
      </p:pic>
    </p:spTree>
    <p:extLst>
      <p:ext uri="{BB962C8B-B14F-4D97-AF65-F5344CB8AC3E}">
        <p14:creationId xmlns:p14="http://schemas.microsoft.com/office/powerpoint/2010/main" val="22092848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4899</TotalTime>
  <Words>1743</Words>
  <Application>Microsoft Office PowerPoint</Application>
  <PresentationFormat>Panorámica</PresentationFormat>
  <Paragraphs>202</Paragraphs>
  <Slides>48</Slides>
  <Notes>0</Notes>
  <HiddenSlides>31</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PORTFOLIO DE SERVICIOS 2019</vt:lpstr>
      <vt:lpstr>Presentación de PowerPoint</vt:lpstr>
      <vt:lpstr>DIRECTORIO DE SERVICIOS</vt:lpstr>
      <vt:lpstr>NORMATIVAS DE CUMPLIMIENTO OBLIGATORIO</vt:lpstr>
      <vt:lpstr>REGLAMENTO GENERAL DE PROTECCIÓN DE DATOS (RGPD) </vt:lpstr>
      <vt:lpstr>LEY DE SERVICIOS DE LA SOCIEDAD DE LA INFORMACIÓN (LSSI-CE)</vt:lpstr>
      <vt:lpstr>PREVENCIÓN DE RIESGOS LABORALES (PRL)</vt:lpstr>
      <vt:lpstr>NORMATIVA SOBRE CARGA Y ESTIBA DE MERCANCÍAS</vt:lpstr>
      <vt:lpstr>CONTROL LABORAL DE HORARIOS DE TRABAJO</vt:lpstr>
      <vt:lpstr>PREVENCIÓN DEL BLANQUEO DE CAPITALES</vt:lpstr>
      <vt:lpstr>SEGURIDAD DE DATOS PARA LA INDUSTRIA DE TARJETA DE PAGO (PCI DSS)</vt:lpstr>
      <vt:lpstr>PLAN DE IGUALDAD</vt:lpstr>
      <vt:lpstr>SEGURIDAD ALIMENTARIA</vt:lpstr>
      <vt:lpstr>MEJORA PRODUCTIVA</vt:lpstr>
      <vt:lpstr>COMUNICACIÓN Y MARKETING 2.0</vt:lpstr>
      <vt:lpstr>SERVICIOS DE POSICIONAMIENTO NATURAL</vt:lpstr>
      <vt:lpstr>ANALÍTICA Y USABILIDAD</vt:lpstr>
      <vt:lpstr>SOCIAL MEDIA MARKETING</vt:lpstr>
      <vt:lpstr>AUDITORÍAS Y ESTRATEGIAS DE MARKETING DIGITAL</vt:lpstr>
      <vt:lpstr>PUBLICIDAD EN GOOGLE Y AMAZON</vt:lpstr>
      <vt:lpstr>DESARROLLO WEB, E-COMERCE</vt:lpstr>
      <vt:lpstr>REPUTACIÓN DIGITAL</vt:lpstr>
      <vt:lpstr>ENTORNOS DIGITALES</vt:lpstr>
      <vt:lpstr>SOLUCIONES INTEGRALES IT</vt:lpstr>
      <vt:lpstr>IMPLANTACIÓN DE PROYECTOS DE SOFTWARE</vt:lpstr>
      <vt:lpstr>DESARROLLO DE APP</vt:lpstr>
      <vt:lpstr>DESARROLLOS A MEDIDA</vt:lpstr>
      <vt:lpstr>IMPLANTACIÓN DE PROYECTOS DE GESTIÓN DE RECURSOS HUMANOS</vt:lpstr>
      <vt:lpstr>EFICIENCIA ENERGÉTICA</vt:lpstr>
      <vt:lpstr>LEAN START UP</vt:lpstr>
      <vt:lpstr>GESTIÓN DE FORMACIÓN PARA TRABAJADORES </vt:lpstr>
      <vt:lpstr>PLATAFORMAS PERSONALIZADAS</vt:lpstr>
      <vt:lpstr>DESARROLLO DE CONTENIDOS</vt:lpstr>
      <vt:lpstr>HERRAMIENTAS PARA RECURSOS HUMANOS</vt:lpstr>
      <vt:lpstr>SERVICIOS JURÍDICOS</vt:lpstr>
      <vt:lpstr>CUENTAS Y BALANCES</vt:lpstr>
      <vt:lpstr>AUDITORÍA DE CUENTAS ANUALES</vt:lpstr>
      <vt:lpstr>INFORMES DE INFORMACIÓN NO FINANCIERA (EXIGIDOS POR LEY)</vt:lpstr>
      <vt:lpstr>INFORMES PERICIALES</vt:lpstr>
      <vt:lpstr>SERVICIOS LEGALES Y DE COMPLIANCE</vt:lpstr>
      <vt:lpstr>COMPLIANCE</vt:lpstr>
      <vt:lpstr>COMPLIANCE OFFICER EXTERNO</vt:lpstr>
      <vt:lpstr>RELACIONES CON ADMINISTRACIÓN PÚBLICA</vt:lpstr>
      <vt:lpstr>FINANCIACIÓN Y AYUDAS PÚBLICAS</vt:lpstr>
      <vt:lpstr>FINANCIACIÓN DE LA I + D + i</vt:lpstr>
      <vt:lpstr>GROWINGBOOSTER</vt:lpstr>
      <vt:lpstr>LOBBYING</vt:lpstr>
      <vt:lpstr>info@laborde.es www.laborde.es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DE SERVICIOS 2019</dc:title>
  <dc:creator>Adrián Arsuaga</dc:creator>
  <cp:lastModifiedBy>Adrián Arsuaga</cp:lastModifiedBy>
  <cp:revision>31</cp:revision>
  <dcterms:created xsi:type="dcterms:W3CDTF">2019-09-11T09:25:31Z</dcterms:created>
  <dcterms:modified xsi:type="dcterms:W3CDTF">2019-10-01T10:57:40Z</dcterms:modified>
</cp:coreProperties>
</file>