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8288000" cy="10287000"/>
  <p:notesSz cx="6858000" cy="9144000"/>
  <p:embeddedFontLst>
    <p:embeddedFont>
      <p:font typeface="Arimo" panose="020B0604020202020204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</p:embeddedFont>
    <p:embeddedFont>
      <p:font typeface="Open Sans Bold" panose="020B0806030504020204" pitchFamily="34" charset="0"/>
      <p:regular r:id="rId46"/>
      <p:bold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7" autoAdjust="0"/>
  </p:normalViewPr>
  <p:slideViewPr>
    <p:cSldViewPr>
      <p:cViewPr varScale="1">
        <p:scale>
          <a:sx n="51" d="100"/>
          <a:sy n="51" d="100"/>
        </p:scale>
        <p:origin x="21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4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46" t="7845" b="784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33318"/>
            <a:ext cx="14000707" cy="5653959"/>
            <a:chOff x="0" y="0"/>
            <a:chExt cx="18667610" cy="7538612"/>
          </a:xfrm>
        </p:grpSpPr>
        <p:sp>
          <p:nvSpPr>
            <p:cNvPr id="3" name="TextBox 3"/>
            <p:cNvSpPr txBox="1"/>
            <p:nvPr/>
          </p:nvSpPr>
          <p:spPr>
            <a:xfrm>
              <a:off x="0" y="209550"/>
              <a:ext cx="18667610" cy="4685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89"/>
                </a:lnSpc>
              </a:pPr>
              <a:r>
                <a:rPr lang="en-US" sz="13000" spc="-260">
                  <a:solidFill>
                    <a:srgbClr val="FFFFFF"/>
                  </a:solidFill>
                  <a:latin typeface="Open Sans Bold"/>
                </a:rPr>
                <a:t>Laborde</a:t>
              </a:r>
            </a:p>
            <a:p>
              <a:pPr>
                <a:lnSpc>
                  <a:spcPts val="13390"/>
                </a:lnSpc>
              </a:pPr>
              <a:r>
                <a:rPr lang="en-US" sz="12999" spc="-259">
                  <a:solidFill>
                    <a:srgbClr val="FFFFFF"/>
                  </a:solidFill>
                  <a:latin typeface="Open Sans Bold"/>
                </a:rPr>
                <a:t>Consultores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237374"/>
              <a:ext cx="17080622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79">
                  <a:solidFill>
                    <a:srgbClr val="FFFFFF"/>
                  </a:solidFill>
                  <a:latin typeface="Open Sans"/>
                </a:rPr>
                <a:t>"El cambio es inevitable.</a:t>
              </a:r>
            </a:p>
            <a:p>
              <a:pPr>
                <a:lnSpc>
                  <a:spcPts val="4200"/>
                </a:lnSpc>
              </a:pPr>
              <a:r>
                <a:rPr lang="en-US" sz="3000" spc="179">
                  <a:solidFill>
                    <a:srgbClr val="FFFFFF"/>
                  </a:solidFill>
                  <a:latin typeface="Open Sans"/>
                </a:rPr>
                <a:t>El crecimiento es opcional." John Maxwell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7306822"/>
              <a:ext cx="2979261" cy="231790"/>
            </a:xfrm>
            <a:prstGeom prst="rect">
              <a:avLst/>
            </a:pr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4553062"/>
            <a:ext cx="7224525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Abogado en ejercicio en materia Mercantil-Laboral-Civil.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Auditor Acreditado. Experta en temas sociolaborales como prevención de riesgos laborales, planes de igualdad, auditorias, coordinación de obras y sistemas de gestión.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legal@laborde.es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09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74880" y="2822300"/>
            <a:ext cx="7569008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Silvia García Baglietto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C773F12A-C34E-E547-98B2-DA56276B1F24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40248" r="41833"/>
          <a:stretch>
            <a:fillRect/>
          </a:stretch>
        </p:blipFill>
        <p:spPr>
          <a:xfrm>
            <a:off x="0" y="0"/>
            <a:ext cx="2771702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771702" y="0"/>
            <a:ext cx="15954448" cy="2971800"/>
          </a:xfrm>
          <a:prstGeom prst="rect">
            <a:avLst/>
          </a:prstGeom>
          <a:solidFill>
            <a:srgbClr val="2A3549"/>
          </a:solidFill>
        </p:spPr>
      </p:sp>
      <p:sp>
        <p:nvSpPr>
          <p:cNvPr id="4" name="TextBox 4"/>
          <p:cNvSpPr txBox="1"/>
          <p:nvPr/>
        </p:nvSpPr>
        <p:spPr>
          <a:xfrm>
            <a:off x="2771702" y="873442"/>
            <a:ext cx="14991272" cy="11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520"/>
              </a:lnSpc>
            </a:pPr>
            <a:r>
              <a:rPr lang="en-US" sz="7000" spc="70">
                <a:solidFill>
                  <a:srgbClr val="FFFFFF"/>
                </a:solidFill>
                <a:latin typeface="Open Sans Bold"/>
              </a:rPr>
              <a:t>Jurídico-Económico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081246" y="5143500"/>
            <a:ext cx="6995772" cy="546100"/>
            <a:chOff x="0" y="0"/>
            <a:chExt cx="9327696" cy="728133"/>
          </a:xfrm>
        </p:grpSpPr>
        <p:sp>
          <p:nvSpPr>
            <p:cNvPr id="6" name="AutoShape 6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182D4D"/>
            </a:solidFill>
          </p:spPr>
        </p:sp>
        <p:sp>
          <p:nvSpPr>
            <p:cNvPr id="7" name="TextBox 7">
              <a:hlinkClick r:id="rId3" action="ppaction://hlinksldjump"/>
            </p:cNvPr>
            <p:cNvSpPr txBox="1"/>
            <p:nvPr/>
          </p:nvSpPr>
          <p:spPr>
            <a:xfrm>
              <a:off x="902419" y="0"/>
              <a:ext cx="8425277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182D4D"/>
                  </a:solidFill>
                  <a:latin typeface="Open Sans Bold"/>
                </a:rPr>
                <a:t>INTERNACIONAL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84285" y="5143500"/>
            <a:ext cx="6995772" cy="1638300"/>
            <a:chOff x="0" y="0"/>
            <a:chExt cx="9327696" cy="2184400"/>
          </a:xfrm>
        </p:grpSpPr>
        <p:sp>
          <p:nvSpPr>
            <p:cNvPr id="9" name="AutoShape 9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182D4D"/>
            </a:solidFill>
          </p:spPr>
        </p:sp>
        <p:sp>
          <p:nvSpPr>
            <p:cNvPr id="10" name="TextBox 10">
              <a:hlinkClick r:id="rId4" action="ppaction://hlinksldjump"/>
            </p:cNvPr>
            <p:cNvSpPr txBox="1"/>
            <p:nvPr/>
          </p:nvSpPr>
          <p:spPr>
            <a:xfrm>
              <a:off x="902419" y="0"/>
              <a:ext cx="8425277" cy="218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182D4D"/>
                  </a:solidFill>
                  <a:latin typeface="Open Sans Bold"/>
                </a:rPr>
                <a:t>PREVENCIÓN DE BLANQUEO DE CAPITALES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84285" y="8229600"/>
            <a:ext cx="6995772" cy="546100"/>
            <a:chOff x="0" y="0"/>
            <a:chExt cx="9327696" cy="728133"/>
          </a:xfrm>
        </p:grpSpPr>
        <p:sp>
          <p:nvSpPr>
            <p:cNvPr id="12" name="AutoShape 12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182D4D"/>
            </a:solidFill>
          </p:spPr>
        </p:sp>
        <p:sp>
          <p:nvSpPr>
            <p:cNvPr id="13" name="TextBox 13">
              <a:hlinkClick r:id="rId5" action="ppaction://hlinksldjump"/>
            </p:cNvPr>
            <p:cNvSpPr txBox="1"/>
            <p:nvPr/>
          </p:nvSpPr>
          <p:spPr>
            <a:xfrm>
              <a:off x="902419" y="0"/>
              <a:ext cx="8425277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182D4D"/>
                  </a:solidFill>
                  <a:latin typeface="Open Sans Bold"/>
                </a:rPr>
                <a:t>COMPLIANCE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081246" y="8229600"/>
            <a:ext cx="6995772" cy="546100"/>
            <a:chOff x="0" y="0"/>
            <a:chExt cx="9327696" cy="728133"/>
          </a:xfrm>
        </p:grpSpPr>
        <p:sp>
          <p:nvSpPr>
            <p:cNvPr id="15" name="AutoShape 15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182D4D"/>
            </a:solidFill>
          </p:spPr>
        </p:sp>
        <p:sp>
          <p:nvSpPr>
            <p:cNvPr id="16" name="TextBox 16">
              <a:hlinkClick r:id="rId6" action="ppaction://hlinksldjump"/>
            </p:cNvPr>
            <p:cNvSpPr txBox="1"/>
            <p:nvPr/>
          </p:nvSpPr>
          <p:spPr>
            <a:xfrm>
              <a:off x="902419" y="0"/>
              <a:ext cx="8425277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182D4D"/>
                  </a:solidFill>
                  <a:latin typeface="Open Sans Bold"/>
                </a:rPr>
                <a:t>AUDIOVISUAL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10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20" name="Flecha curvada hacia la izquierda 19">
            <a:hlinkClick r:id="rId8" action="ppaction://hlinksldjump"/>
            <a:extLst>
              <a:ext uri="{FF2B5EF4-FFF2-40B4-BE49-F238E27FC236}">
                <a16:creationId xmlns:a16="http://schemas.microsoft.com/office/drawing/2014/main" id="{4EB283AE-F9AB-5A4C-982F-94C09BB8E7AB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2771702" y="0"/>
            <a:ext cx="15516298" cy="103359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84127" y="1019175"/>
            <a:ext cx="10975173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Prevención de Blanqueo de Capitales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6640" y="6847408"/>
            <a:ext cx="8007942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24">
                <a:solidFill>
                  <a:srgbClr val="182D4D"/>
                </a:solidFill>
                <a:latin typeface="Open Sans"/>
              </a:rPr>
              <a:t>La Ley 10/2010, de 28 de abril, de prevención del blanqueo de capitales y de financiación del terrorismo y su reglamento aprobado por Real Decreto 304/2014,</a:t>
            </a:r>
          </a:p>
          <a:p>
            <a:pPr algn="just">
              <a:lnSpc>
                <a:spcPts val="3600"/>
              </a:lnSpc>
            </a:pPr>
            <a:r>
              <a:rPr lang="en-US" sz="2400" spc="24">
                <a:solidFill>
                  <a:srgbClr val="182D4D"/>
                </a:solidFill>
                <a:latin typeface="Open Sans"/>
              </a:rPr>
              <a:t>de 5 de Mayo.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11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620027"/>
            <a:ext cx="6362700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Julián Sauca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442849"/>
            <a:ext cx="7056983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Economista y abogado con master en auditoría de cuentas y MBA. Tiene más de 30 años de experiencia como Auditor de Cuentas. Auditor del Consejo Superior de Titulados Mercantiles de España. Registro Oficial de Auditores de Cuentas. ROAC nº: 16938.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Auditor homologado por el SEPBLAC.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legal@laborde.es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066410B1-2341-674D-92FD-141966271D45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2771702" y="0"/>
            <a:ext cx="15516298" cy="103474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50100" y="6803578"/>
            <a:ext cx="3769985" cy="1847865"/>
            <a:chOff x="0" y="0"/>
            <a:chExt cx="13990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717693" y="1823381"/>
            <a:ext cx="76243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Internacional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05873" y="7365188"/>
            <a:ext cx="5058438" cy="61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Sanciones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636759" y="6803578"/>
            <a:ext cx="3769985" cy="1847865"/>
            <a:chOff x="0" y="0"/>
            <a:chExt cx="1399010" cy="685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000632" y="7042872"/>
            <a:ext cx="5058438" cy="12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Comercio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Internacional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339617" y="6803578"/>
            <a:ext cx="3769985" cy="1847865"/>
            <a:chOff x="0" y="0"/>
            <a:chExt cx="1399010" cy="6857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2695390" y="7042872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Inversión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Extranjera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13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73829" y="2217924"/>
            <a:ext cx="6362700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Jose María Viñals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73829" y="3822240"/>
            <a:ext cx="8785471" cy="44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Socio SQUIRE PATTON BOGGS Madrid (España) y Bruselas (Bélgica)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Especialista en comercio internacional y sanciones.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Reconocido en los prestigiosos directorios internacionales Legal 500 y Chambers &amp; Partners.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Desde 2015 se le reconoce como Best Lawyer en España en el área de Project Finance.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Conferenciante en eventos organizados por la Organización Nacional de Bufetes Colectivos (ONBC) Cubana, la Brookings Institution, The Economist, y la Wharton Business School.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legal@laborde.es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14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4698755" y="4817660"/>
            <a:ext cx="6898468" cy="651680"/>
            <a:chOff x="0" y="0"/>
            <a:chExt cx="6049711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6049711" cy="69850"/>
            </a:xfrm>
            <a:custGeom>
              <a:avLst/>
              <a:gdLst/>
              <a:ahLst/>
              <a:cxnLst/>
              <a:rect l="l" t="t" r="r" b="b"/>
              <a:pathLst>
                <a:path w="6049711" h="69850">
                  <a:moveTo>
                    <a:pt x="575888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049711" y="69850"/>
                  </a:lnTo>
                  <a:lnTo>
                    <a:pt x="6049711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2211424F-115E-BF43-93A8-48812E7C3944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771702" y="0"/>
            <a:ext cx="15734822" cy="104931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50100" y="6803578"/>
            <a:ext cx="3769985" cy="1847865"/>
            <a:chOff x="0" y="0"/>
            <a:chExt cx="13990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305873" y="7042872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Auditoría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de cuentas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36759" y="6803578"/>
            <a:ext cx="3769985" cy="1847865"/>
            <a:chOff x="0" y="0"/>
            <a:chExt cx="1399010" cy="6857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992532" y="7042872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Informes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periciales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339617" y="6803578"/>
            <a:ext cx="3769985" cy="1847865"/>
            <a:chOff x="0" y="0"/>
            <a:chExt cx="1399010" cy="6857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695390" y="7042872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Informes legales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no financieros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15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7693" y="1823381"/>
            <a:ext cx="76243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Compliance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620027"/>
            <a:ext cx="6362700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Julián Sauca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442849"/>
            <a:ext cx="7056983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Economista y abogado con master en auditoría de cuentas y MBA. Tiene más de 30 años de experiencia como Auditor de Cuentas. Auditor del Consejo Superior de Titulados Mercantiles de España. Registro Oficial de Auditores de Cuentas. ROAC nº: 16938.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Auditor homologado por el SEPBLAC.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legal@laborde.es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16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472B6644-B2E9-B644-97EA-4B2A5DACD80A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771702" y="0"/>
            <a:ext cx="15516298" cy="103111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422714" y="6803578"/>
            <a:ext cx="3769985" cy="1847865"/>
            <a:chOff x="0" y="0"/>
            <a:chExt cx="13990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867003" y="6803578"/>
            <a:ext cx="3769985" cy="1847865"/>
            <a:chOff x="0" y="0"/>
            <a:chExt cx="1399010" cy="6857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778487" y="7042872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Propiedades intelectuales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22776" y="7042872"/>
            <a:ext cx="5058438" cy="12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Servicios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audiovisuales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17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17693" y="1823381"/>
            <a:ext cx="76243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Audiovisual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821079"/>
            <a:ext cx="6362700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Music Up!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553062"/>
            <a:ext cx="7056983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MUSIC </a:t>
            </a:r>
            <a:r>
              <a:rPr lang="en-US" sz="1998">
                <a:solidFill>
                  <a:srgbClr val="FFFFFF"/>
                </a:solidFill>
                <a:latin typeface="Arimo"/>
              </a:rPr>
              <a:t>UP! e</a:t>
            </a:r>
            <a:r>
              <a:rPr lang="en-US" sz="2100">
                <a:solidFill>
                  <a:srgbClr val="FFFFFF"/>
                </a:solidFill>
                <a:latin typeface="Open Sans"/>
              </a:rPr>
              <a:t>s el primer servicio audiovisual que se compone de hilo musical, radio y Tv “ad hoc” para empresas, con la parte legal incluida (Sgae, Agedi, Aie), ahorrando costes, problemas legales a empresarios, y dando una prestación de servicio de calidad.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comercial@laborde.es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18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3363177D-BE42-914B-B4FA-C0FF3D0E0981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93367"/>
            <a:ext cx="11268363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24">
                <a:solidFill>
                  <a:srgbClr val="182D4D"/>
                </a:solidFill>
                <a:latin typeface="Open Sans"/>
              </a:rPr>
              <a:t>Desde Laborde Consultores hemos creado una batería de soluciones dirigidas a la mediana y gran empresa de la mano de nuestros partners de primer nivel.</a:t>
            </a:r>
          </a:p>
          <a:p>
            <a:pPr algn="just">
              <a:lnSpc>
                <a:spcPts val="3600"/>
              </a:lnSpc>
            </a:pPr>
            <a:endParaRPr lang="en-US" sz="2400" spc="24">
              <a:solidFill>
                <a:srgbClr val="182D4D"/>
              </a:solidFill>
              <a:latin typeface="Open Sans"/>
            </a:endParaRPr>
          </a:p>
          <a:p>
            <a:pPr algn="just">
              <a:lnSpc>
                <a:spcPts val="3600"/>
              </a:lnSpc>
            </a:pPr>
            <a:r>
              <a:rPr lang="en-US" sz="2400" spc="24">
                <a:solidFill>
                  <a:srgbClr val="182D4D"/>
                </a:solidFill>
                <a:latin typeface="Open Sans"/>
              </a:rPr>
              <a:t>Nuestro rol es la realización de un diagnóstico inicial en el que analizaremos las áreas socio-laboral, jurídicas y de mejora productiva que afectan a cualquier organización.</a:t>
            </a:r>
          </a:p>
          <a:p>
            <a:pPr algn="just">
              <a:lnSpc>
                <a:spcPts val="3600"/>
              </a:lnSpc>
            </a:pPr>
            <a:endParaRPr lang="en-US" sz="2400" spc="24">
              <a:solidFill>
                <a:srgbClr val="182D4D"/>
              </a:solidFill>
              <a:latin typeface="Open Sans"/>
            </a:endParaRPr>
          </a:p>
          <a:p>
            <a:pPr algn="just">
              <a:lnSpc>
                <a:spcPts val="3600"/>
              </a:lnSpc>
            </a:pPr>
            <a:r>
              <a:rPr lang="en-US" sz="2400" spc="24">
                <a:solidFill>
                  <a:srgbClr val="182D4D"/>
                </a:solidFill>
                <a:latin typeface="Open Sans"/>
              </a:rPr>
              <a:t>A continuación expondremos, tanto las áreas, como los partners que las desarrollan.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</a:blip>
          <a:srcRect l="40248" r="41833"/>
          <a:stretch>
            <a:fillRect/>
          </a:stretch>
        </p:blipFill>
        <p:spPr>
          <a:xfrm>
            <a:off x="15516298" y="0"/>
            <a:ext cx="2771702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30541" y="8651443"/>
            <a:ext cx="1743217" cy="121371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057256"/>
            <a:ext cx="9912712" cy="2002787"/>
            <a:chOff x="0" y="0"/>
            <a:chExt cx="13216949" cy="2670382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3216946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10">
                  <a:solidFill>
                    <a:srgbClr val="182D4D"/>
                  </a:solidFill>
                  <a:latin typeface="Open Sans Bold"/>
                </a:rPr>
                <a:t>Aportación de Valor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99916"/>
              <a:ext cx="13216949" cy="770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430509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4486416" y="4368726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t="7778" b="77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62098" y="1019175"/>
            <a:ext cx="146972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Mejora productiva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19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1228" y="1379275"/>
            <a:ext cx="5211396" cy="2043570"/>
            <a:chOff x="0" y="0"/>
            <a:chExt cx="6948528" cy="2724760"/>
          </a:xfrm>
        </p:grpSpPr>
        <p:sp>
          <p:nvSpPr>
            <p:cNvPr id="3" name="TextBox 3">
              <a:hlinkClick r:id="rId2" action="ppaction://hlinksldjump"/>
            </p:cNvPr>
            <p:cNvSpPr txBox="1"/>
            <p:nvPr/>
          </p:nvSpPr>
          <p:spPr>
            <a:xfrm>
              <a:off x="0" y="0"/>
              <a:ext cx="6948528" cy="64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319" dirty="0">
                  <a:solidFill>
                    <a:srgbClr val="FFFFFF"/>
                  </a:solidFill>
                  <a:latin typeface="Open Sans Bold"/>
                </a:rPr>
                <a:t>LEAN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73455"/>
              <a:ext cx="6948528" cy="1751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Metodología Lean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Lego Serious Play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Machine Learning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14889" y="6344772"/>
            <a:ext cx="6182964" cy="2077443"/>
            <a:chOff x="0" y="0"/>
            <a:chExt cx="8243952" cy="2769924"/>
          </a:xfrm>
        </p:grpSpPr>
        <p:sp>
          <p:nvSpPr>
            <p:cNvPr id="6" name="TextBox 6">
              <a:hlinkClick r:id="rId3" action="ppaction://hlinksldjump"/>
            </p:cNvPr>
            <p:cNvSpPr txBox="1"/>
            <p:nvPr/>
          </p:nvSpPr>
          <p:spPr>
            <a:xfrm>
              <a:off x="0" y="0"/>
              <a:ext cx="8243952" cy="1294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319" dirty="0">
                  <a:solidFill>
                    <a:srgbClr val="FFFFFF"/>
                  </a:solidFill>
                  <a:latin typeface="Open Sans Bold"/>
                </a:rPr>
                <a:t>SOLUCIONES INTEGRALES IT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20802"/>
              <a:ext cx="8243952" cy="114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Arquitectura y Programación ERP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Ingeniería de Telecomunicaciones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5392" y="571500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714889" y="1393389"/>
            <a:ext cx="6647745" cy="2529080"/>
            <a:chOff x="0" y="0"/>
            <a:chExt cx="8863660" cy="3372107"/>
          </a:xfrm>
        </p:grpSpPr>
        <p:sp>
          <p:nvSpPr>
            <p:cNvPr id="13" name="TextBox 13">
              <a:hlinkClick r:id="rId5" action="ppaction://hlinksldjump"/>
            </p:cNvPr>
            <p:cNvSpPr txBox="1"/>
            <p:nvPr/>
          </p:nvSpPr>
          <p:spPr>
            <a:xfrm>
              <a:off x="0" y="0"/>
              <a:ext cx="8863660" cy="1294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319" dirty="0">
                  <a:solidFill>
                    <a:srgbClr val="FFFFFF"/>
                  </a:solidFill>
                  <a:latin typeface="Open Sans Bold"/>
                </a:rPr>
                <a:t>COMUNICACIÓN Y MARKETING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620802"/>
              <a:ext cx="8863660" cy="1751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Auditorías y estrategias de Marketing Digital.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Neuromarketing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31228" y="6387113"/>
            <a:ext cx="6920152" cy="2495208"/>
            <a:chOff x="0" y="0"/>
            <a:chExt cx="9226870" cy="3326943"/>
          </a:xfrm>
        </p:grpSpPr>
        <p:sp>
          <p:nvSpPr>
            <p:cNvPr id="16" name="TextBox 16">
              <a:hlinkClick r:id="rId6" action="ppaction://hlinksldjump"/>
            </p:cNvPr>
            <p:cNvSpPr txBox="1"/>
            <p:nvPr/>
          </p:nvSpPr>
          <p:spPr>
            <a:xfrm>
              <a:off x="0" y="0"/>
              <a:ext cx="9226870" cy="64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319" dirty="0">
                  <a:solidFill>
                    <a:srgbClr val="FFFFFF"/>
                  </a:solidFill>
                  <a:latin typeface="Open Sans Bold"/>
                </a:rPr>
                <a:t>EFICIENCIA ENERGÉTICA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73455"/>
              <a:ext cx="9226870" cy="2353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Desarrollo de auditorías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Propuesta medidas correctoras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Formación dirigida a la implementación de buenas prácticas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20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20" name="Flecha curvada hacia la izquierda 19">
            <a:hlinkClick r:id="rId7" action="ppaction://hlinksldjump"/>
            <a:extLst>
              <a:ext uri="{FF2B5EF4-FFF2-40B4-BE49-F238E27FC236}">
                <a16:creationId xmlns:a16="http://schemas.microsoft.com/office/drawing/2014/main" id="{90978982-1302-1741-8734-93306635E299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771702" y="0"/>
            <a:ext cx="15516298" cy="103571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306295" y="6803578"/>
            <a:ext cx="5596757" cy="1847865"/>
            <a:chOff x="0" y="0"/>
            <a:chExt cx="20769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6910" cy="685727"/>
            </a:xfrm>
            <a:custGeom>
              <a:avLst/>
              <a:gdLst/>
              <a:ahLst/>
              <a:cxnLst/>
              <a:rect l="l" t="t" r="r" b="b"/>
              <a:pathLst>
                <a:path w="2076910" h="685727">
                  <a:moveTo>
                    <a:pt x="19524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52450" y="0"/>
                  </a:lnTo>
                  <a:cubicBezTo>
                    <a:pt x="2021030" y="0"/>
                    <a:pt x="2076910" y="55880"/>
                    <a:pt x="2076910" y="124460"/>
                  </a:cubicBezTo>
                  <a:lnTo>
                    <a:pt x="2076910" y="561267"/>
                  </a:lnTo>
                  <a:cubicBezTo>
                    <a:pt x="2076910" y="629847"/>
                    <a:pt x="2021030" y="685727"/>
                    <a:pt x="19524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867003" y="6803578"/>
            <a:ext cx="4414211" cy="1847865"/>
            <a:chOff x="0" y="0"/>
            <a:chExt cx="1638077" cy="6857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8077" cy="685727"/>
            </a:xfrm>
            <a:custGeom>
              <a:avLst/>
              <a:gdLst/>
              <a:ahLst/>
              <a:cxnLst/>
              <a:rect l="l" t="t" r="r" b="b"/>
              <a:pathLst>
                <a:path w="1638077" h="685727">
                  <a:moveTo>
                    <a:pt x="1513617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13617" y="0"/>
                  </a:lnTo>
                  <a:cubicBezTo>
                    <a:pt x="1582197" y="0"/>
                    <a:pt x="1638077" y="55880"/>
                    <a:pt x="1638077" y="124460"/>
                  </a:cubicBezTo>
                  <a:lnTo>
                    <a:pt x="1638077" y="561267"/>
                  </a:lnTo>
                  <a:cubicBezTo>
                    <a:pt x="1638077" y="629847"/>
                    <a:pt x="1582197" y="685727"/>
                    <a:pt x="1513617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06295" y="7042872"/>
            <a:ext cx="5530630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Auditorías y estrategias Marketing Digital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44890" y="7365188"/>
            <a:ext cx="5058438" cy="61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Neuromarketing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21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17693" y="1823381"/>
            <a:ext cx="762431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Comunicación y Marketing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921604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Royal Comunicación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553062"/>
            <a:ext cx="7056983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Equipo de alto rendimiento ultra comprometido, en tecnología, comunicación y marketing. Nominados a los premios Premier Partner de Google en la zona EMEA Mobile Innovation.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comercial@laborde.es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22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771702" y="5630042"/>
            <a:ext cx="5366689" cy="42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Open Sans"/>
              </a:rPr>
              <a:t>(Marketing Digital)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921604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Johana Ríos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618858"/>
            <a:ext cx="7827680" cy="294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Experta en Neuroventas y Neuromarketing Digital, profesora en el IE Business School.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Creadora de eventos online de referencia como el I Congreso Online de Neurociencia y Negocios. CEO y Cofundadora de la EENE (Escuela Europea de Neuro-Emprendimiento).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comercial@laborde.es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23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771702" y="5630042"/>
            <a:ext cx="5366689" cy="42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Open Sans"/>
              </a:rPr>
              <a:t>(Neuromarketing)</a:t>
            </a:r>
          </a:p>
        </p:txBody>
      </p:sp>
      <p:sp>
        <p:nvSpPr>
          <p:cNvPr id="13" name="Flecha curvada hacia la izquierda 12">
            <a:hlinkClick r:id="rId3" action="ppaction://hlinksldjump"/>
            <a:extLst>
              <a:ext uri="{FF2B5EF4-FFF2-40B4-BE49-F238E27FC236}">
                <a16:creationId xmlns:a16="http://schemas.microsoft.com/office/drawing/2014/main" id="{CC229D81-93AE-7B4F-911B-8AB11CF4862A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771702" y="0"/>
            <a:ext cx="15516298" cy="103571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830484" y="1028700"/>
            <a:ext cx="3769985" cy="1847865"/>
            <a:chOff x="0" y="0"/>
            <a:chExt cx="13990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830484" y="4219568"/>
            <a:ext cx="3769985" cy="1847865"/>
            <a:chOff x="0" y="0"/>
            <a:chExt cx="1399010" cy="6857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30484" y="7410435"/>
            <a:ext cx="3769985" cy="1847865"/>
            <a:chOff x="0" y="0"/>
            <a:chExt cx="1399010" cy="685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485286" y="1019175"/>
            <a:ext cx="76243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Lean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6257" y="1267994"/>
            <a:ext cx="5058438" cy="12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Metodología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LEAN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86257" y="4458861"/>
            <a:ext cx="5058438" cy="12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Lego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Serious Play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6257" y="7649729"/>
            <a:ext cx="5058438" cy="12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Machine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Learning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24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888096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David Muñoz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618858"/>
            <a:ext cx="7827680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Ingeniero electrónico de la Universidad Carlos III. Especialista en Lean. Certificado en COACH ICF, LEGO Seriuous Play, SCRUM Master, Black Belt Airbus 2012 (Lograr el ahorro en mas de 50 M €). Profesor Universidad Cranfield (UK), UAM (Madrid), Universidad Europea (Valencia). Conferencista internacional.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innovacion@laborde.es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25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BC13EA7C-A0CD-E84B-9160-41233E30BEEA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771702" y="0"/>
            <a:ext cx="15516298" cy="103359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306295" y="6803578"/>
            <a:ext cx="5596757" cy="1847865"/>
            <a:chOff x="0" y="0"/>
            <a:chExt cx="20769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6910" cy="685727"/>
            </a:xfrm>
            <a:custGeom>
              <a:avLst/>
              <a:gdLst/>
              <a:ahLst/>
              <a:cxnLst/>
              <a:rect l="l" t="t" r="r" b="b"/>
              <a:pathLst>
                <a:path w="2076910" h="685727">
                  <a:moveTo>
                    <a:pt x="19524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52450" y="0"/>
                  </a:lnTo>
                  <a:cubicBezTo>
                    <a:pt x="2021030" y="0"/>
                    <a:pt x="2076910" y="55880"/>
                    <a:pt x="2076910" y="124460"/>
                  </a:cubicBezTo>
                  <a:lnTo>
                    <a:pt x="2076910" y="561267"/>
                  </a:lnTo>
                  <a:cubicBezTo>
                    <a:pt x="2076910" y="629847"/>
                    <a:pt x="2021030" y="685727"/>
                    <a:pt x="19524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493409" y="6803578"/>
            <a:ext cx="4787805" cy="1847865"/>
            <a:chOff x="0" y="0"/>
            <a:chExt cx="1776715" cy="6857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76715" cy="685727"/>
            </a:xfrm>
            <a:custGeom>
              <a:avLst/>
              <a:gdLst/>
              <a:ahLst/>
              <a:cxnLst/>
              <a:rect l="l" t="t" r="r" b="b"/>
              <a:pathLst>
                <a:path w="1776715" h="685727">
                  <a:moveTo>
                    <a:pt x="1652255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52255" y="0"/>
                  </a:lnTo>
                  <a:cubicBezTo>
                    <a:pt x="1720835" y="0"/>
                    <a:pt x="1776715" y="55880"/>
                    <a:pt x="1776715" y="124460"/>
                  </a:cubicBezTo>
                  <a:lnTo>
                    <a:pt x="1776715" y="561267"/>
                  </a:lnTo>
                  <a:cubicBezTo>
                    <a:pt x="1776715" y="629847"/>
                    <a:pt x="1720835" y="685727"/>
                    <a:pt x="1652255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06295" y="7042872"/>
            <a:ext cx="5530630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Arquitectura y Programación ERP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58093" y="7042872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Ingeniería de Telecomunicaciones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26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49073" y="1823381"/>
            <a:ext cx="11175705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Soluciones integrales IT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888096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IBIS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618858"/>
            <a:ext cx="7827680" cy="294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Empresa de servicios informáticos e implantación y desarrollo de software para empresas. Especialistas en ERP, CRM.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innovacion@laborde.es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27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771702" y="5630042"/>
            <a:ext cx="5366689" cy="42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Open Sans"/>
              </a:rPr>
              <a:t>(ERP)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854587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MINTT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553062"/>
            <a:ext cx="7827680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Mintt es una compañía de comunicaciones especializada en el desarrollo e implementación de soluciones avanzadas en la nube para el ámbito corporativo.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smartdata@laborde.es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28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771702" y="5630042"/>
            <a:ext cx="5366689" cy="42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Open Sans"/>
              </a:rPr>
              <a:t>(Telecomunicaciones)</a:t>
            </a:r>
          </a:p>
        </p:txBody>
      </p:sp>
      <p:sp>
        <p:nvSpPr>
          <p:cNvPr id="13" name="Flecha curvada hacia la izquierda 12">
            <a:hlinkClick r:id="rId3" action="ppaction://hlinksldjump"/>
            <a:extLst>
              <a:ext uri="{FF2B5EF4-FFF2-40B4-BE49-F238E27FC236}">
                <a16:creationId xmlns:a16="http://schemas.microsoft.com/office/drawing/2014/main" id="{7F26067F-34D0-ED42-84A5-72ADA4E4FB66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1702" y="0"/>
            <a:ext cx="15750858" cy="10287000"/>
            <a:chOff x="0" y="0"/>
            <a:chExt cx="293043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0437" cy="1913890"/>
            </a:xfrm>
            <a:custGeom>
              <a:avLst/>
              <a:gdLst/>
              <a:ahLst/>
              <a:cxnLst/>
              <a:rect l="l" t="t" r="r" b="b"/>
              <a:pathLst>
                <a:path w="2930437" h="1913890">
                  <a:moveTo>
                    <a:pt x="0" y="0"/>
                  </a:moveTo>
                  <a:lnTo>
                    <a:pt x="2930437" y="0"/>
                  </a:lnTo>
                  <a:lnTo>
                    <a:pt x="293043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A35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1027" y="1468879"/>
            <a:ext cx="9188273" cy="3962700"/>
            <a:chOff x="0" y="0"/>
            <a:chExt cx="12251031" cy="5283601"/>
          </a:xfrm>
        </p:grpSpPr>
        <p:sp>
          <p:nvSpPr>
            <p:cNvPr id="5" name="TextBox 5"/>
            <p:cNvSpPr txBox="1"/>
            <p:nvPr/>
          </p:nvSpPr>
          <p:spPr>
            <a:xfrm>
              <a:off x="4" y="-9525"/>
              <a:ext cx="12251027" cy="285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00"/>
                </a:lnSpc>
              </a:pPr>
              <a:r>
                <a:rPr lang="en-US" sz="7000" spc="210">
                  <a:solidFill>
                    <a:srgbClr val="FFFFFF"/>
                  </a:solidFill>
                  <a:latin typeface="Open Sans Bold"/>
                </a:rPr>
                <a:t>¿En qué podemos ayudarte?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38111"/>
              <a:ext cx="12251031" cy="74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63528" y="4855420"/>
            <a:ext cx="7740893" cy="548055"/>
            <a:chOff x="0" y="0"/>
            <a:chExt cx="10321191" cy="730739"/>
          </a:xfrm>
        </p:grpSpPr>
        <p:sp>
          <p:nvSpPr>
            <p:cNvPr id="9" name="AutoShape 9"/>
            <p:cNvSpPr/>
            <p:nvPr/>
          </p:nvSpPr>
          <p:spPr>
            <a:xfrm>
              <a:off x="0" y="224843"/>
              <a:ext cx="449686" cy="39347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>
              <a:hlinkClick r:id="rId3" action="ppaction://hlinksldjump"/>
            </p:cNvPr>
            <p:cNvSpPr txBox="1"/>
            <p:nvPr/>
          </p:nvSpPr>
          <p:spPr>
            <a:xfrm>
              <a:off x="998536" y="0"/>
              <a:ext cx="9322655" cy="73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FFFFF"/>
                  </a:solidFill>
                  <a:latin typeface="Open Sans"/>
                </a:rPr>
                <a:t>CONSULTORÍA JURÍDICA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63528" y="5992750"/>
            <a:ext cx="6995772" cy="546100"/>
            <a:chOff x="0" y="0"/>
            <a:chExt cx="9327696" cy="728133"/>
          </a:xfrm>
        </p:grpSpPr>
        <p:sp>
          <p:nvSpPr>
            <p:cNvPr id="12" name="AutoShape 12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>
              <a:hlinkClick r:id="rId4" action="ppaction://hlinksldjump"/>
            </p:cNvPr>
            <p:cNvSpPr txBox="1"/>
            <p:nvPr/>
          </p:nvSpPr>
          <p:spPr>
            <a:xfrm>
              <a:off x="902419" y="0"/>
              <a:ext cx="8425277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FFFFF"/>
                  </a:solidFill>
                  <a:latin typeface="Open Sans"/>
                </a:rPr>
                <a:t>MEJORA PRODUCTIVA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63528" y="7181513"/>
            <a:ext cx="6995772" cy="546100"/>
            <a:chOff x="0" y="0"/>
            <a:chExt cx="9327696" cy="728133"/>
          </a:xfrm>
        </p:grpSpPr>
        <p:sp>
          <p:nvSpPr>
            <p:cNvPr id="15" name="AutoShape 15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6" name="TextBox 16">
              <a:hlinkClick r:id="rId5" action="ppaction://hlinksldjump"/>
            </p:cNvPr>
            <p:cNvSpPr txBox="1"/>
            <p:nvPr/>
          </p:nvSpPr>
          <p:spPr>
            <a:xfrm>
              <a:off x="902419" y="0"/>
              <a:ext cx="8425277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FFFFF"/>
                  </a:solidFill>
                  <a:latin typeface="Open Sans"/>
                </a:rPr>
                <a:t>FORMACIÓN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63528" y="8316357"/>
            <a:ext cx="6995772" cy="1092200"/>
            <a:chOff x="0" y="0"/>
            <a:chExt cx="9327696" cy="1456267"/>
          </a:xfrm>
        </p:grpSpPr>
        <p:sp>
          <p:nvSpPr>
            <p:cNvPr id="18" name="AutoShape 18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9" name="TextBox 19">
              <a:hlinkClick r:id="rId6" action="ppaction://hlinksldjump"/>
            </p:cNvPr>
            <p:cNvSpPr txBox="1"/>
            <p:nvPr/>
          </p:nvSpPr>
          <p:spPr>
            <a:xfrm>
              <a:off x="902419" y="0"/>
              <a:ext cx="8425277" cy="145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FFFFF"/>
                  </a:solidFill>
                  <a:latin typeface="Open Sans"/>
                </a:rPr>
                <a:t>ADMINISTRACIÓN PÚBLICA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771702" y="-48937"/>
            <a:ext cx="15725148" cy="104750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723515" y="1327741"/>
            <a:ext cx="3769985" cy="1847865"/>
            <a:chOff x="0" y="0"/>
            <a:chExt cx="1399010" cy="685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9010" cy="685727"/>
            </a:xfrm>
            <a:custGeom>
              <a:avLst/>
              <a:gdLst/>
              <a:ahLst/>
              <a:cxnLst/>
              <a:rect l="l" t="t" r="r" b="b"/>
              <a:pathLst>
                <a:path w="1399010" h="685727">
                  <a:moveTo>
                    <a:pt x="1274550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4550" y="0"/>
                  </a:lnTo>
                  <a:cubicBezTo>
                    <a:pt x="1343130" y="0"/>
                    <a:pt x="1399010" y="55880"/>
                    <a:pt x="1399010" y="124460"/>
                  </a:cubicBezTo>
                  <a:lnTo>
                    <a:pt x="1399010" y="561267"/>
                  </a:lnTo>
                  <a:cubicBezTo>
                    <a:pt x="1399010" y="629847"/>
                    <a:pt x="1343130" y="685727"/>
                    <a:pt x="1274550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079288" y="3920527"/>
            <a:ext cx="5058438" cy="1847865"/>
            <a:chOff x="0" y="0"/>
            <a:chExt cx="1877144" cy="6857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7145" cy="685727"/>
            </a:xfrm>
            <a:custGeom>
              <a:avLst/>
              <a:gdLst/>
              <a:ahLst/>
              <a:cxnLst/>
              <a:rect l="l" t="t" r="r" b="b"/>
              <a:pathLst>
                <a:path w="1877145" h="685727">
                  <a:moveTo>
                    <a:pt x="1752684" y="685727"/>
                  </a:moveTo>
                  <a:lnTo>
                    <a:pt x="124460" y="685727"/>
                  </a:lnTo>
                  <a:cubicBezTo>
                    <a:pt x="55880" y="685727"/>
                    <a:pt x="0" y="629847"/>
                    <a:pt x="0" y="561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2684" y="0"/>
                  </a:lnTo>
                  <a:cubicBezTo>
                    <a:pt x="1821264" y="0"/>
                    <a:pt x="1877145" y="55880"/>
                    <a:pt x="1877145" y="124460"/>
                  </a:cubicBezTo>
                  <a:lnTo>
                    <a:pt x="1877145" y="561267"/>
                  </a:lnTo>
                  <a:cubicBezTo>
                    <a:pt x="1877145" y="629847"/>
                    <a:pt x="1821264" y="685727"/>
                    <a:pt x="1752684" y="6857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766585" y="6464665"/>
            <a:ext cx="5723717" cy="2494594"/>
            <a:chOff x="0" y="0"/>
            <a:chExt cx="2124024" cy="9257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24024" cy="925723"/>
            </a:xfrm>
            <a:custGeom>
              <a:avLst/>
              <a:gdLst/>
              <a:ahLst/>
              <a:cxnLst/>
              <a:rect l="l" t="t" r="r" b="b"/>
              <a:pathLst>
                <a:path w="2124024" h="925723">
                  <a:moveTo>
                    <a:pt x="1999564" y="925723"/>
                  </a:moveTo>
                  <a:lnTo>
                    <a:pt x="124460" y="925723"/>
                  </a:lnTo>
                  <a:cubicBezTo>
                    <a:pt x="55880" y="925723"/>
                    <a:pt x="0" y="869843"/>
                    <a:pt x="0" y="801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99564" y="0"/>
                  </a:lnTo>
                  <a:cubicBezTo>
                    <a:pt x="2068144" y="0"/>
                    <a:pt x="2124024" y="55880"/>
                    <a:pt x="2124024" y="124460"/>
                  </a:cubicBezTo>
                  <a:lnTo>
                    <a:pt x="2124024" y="801263"/>
                  </a:lnTo>
                  <a:cubicBezTo>
                    <a:pt x="2124024" y="869843"/>
                    <a:pt x="2068144" y="925723"/>
                    <a:pt x="1999564" y="9257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79288" y="1567034"/>
            <a:ext cx="5058438" cy="12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Desarrollo de</a:t>
            </a:r>
          </a:p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auditorías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08972" y="1184873"/>
            <a:ext cx="5750328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99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Eficiencia</a:t>
            </a:r>
          </a:p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Energética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79288" y="4159821"/>
            <a:ext cx="5058438" cy="12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Propuesta medidas correctoras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79288" y="6703959"/>
            <a:ext cx="5058438" cy="190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3400" spc="34">
                <a:solidFill>
                  <a:srgbClr val="182D4D"/>
                </a:solidFill>
                <a:latin typeface="Open Sans"/>
              </a:rPr>
              <a:t>Formación dirigida a la implementación de buenas prácticas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29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955113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GESE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553062"/>
            <a:ext cx="7827680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Reconocidos nacionalmente como una de las empresas líderes en la gestión de la energía.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Especializados en el ámbito de la Eficiencia Energética en Entornos Industriales, Servicios y Administración Pública.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energia@laborde.es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30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0838BE8B-FCC5-9048-812E-28E161ABD0EA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l="8648" r="12019" b="1995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82288" y="1614487"/>
            <a:ext cx="652342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Formación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48988" y="4395267"/>
            <a:ext cx="6995772" cy="482600"/>
            <a:chOff x="0" y="0"/>
            <a:chExt cx="9327696" cy="643467"/>
          </a:xfrm>
        </p:grpSpPr>
        <p:sp>
          <p:nvSpPr>
            <p:cNvPr id="5" name="AutoShape 5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>
              <a:hlinkClick r:id="rId4" action="ppaction://hlinksldjump"/>
            </p:cNvPr>
            <p:cNvSpPr txBox="1"/>
            <p:nvPr/>
          </p:nvSpPr>
          <p:spPr>
            <a:xfrm>
              <a:off x="902419" y="0"/>
              <a:ext cx="8425277" cy="64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40"/>
                </a:lnSpc>
              </a:pPr>
              <a:r>
                <a:rPr lang="en-US" sz="3200" spc="320" dirty="0">
                  <a:solidFill>
                    <a:srgbClr val="182D4D"/>
                  </a:solidFill>
                  <a:latin typeface="Open Sans Bold"/>
                </a:rPr>
                <a:t>IDIOMAS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8988" y="6926554"/>
            <a:ext cx="7023611" cy="1724889"/>
            <a:chOff x="0" y="0"/>
            <a:chExt cx="9364815" cy="2299852"/>
          </a:xfrm>
        </p:grpSpPr>
        <p:sp>
          <p:nvSpPr>
            <p:cNvPr id="8" name="AutoShape 8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9" name="TextBox 9">
              <a:hlinkClick r:id="rId5" action="ppaction://hlinksldjump"/>
            </p:cNvPr>
            <p:cNvSpPr txBox="1"/>
            <p:nvPr/>
          </p:nvSpPr>
          <p:spPr>
            <a:xfrm>
              <a:off x="902419" y="0"/>
              <a:ext cx="8425277" cy="64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spc="224" dirty="0">
                  <a:solidFill>
                    <a:srgbClr val="182D4D"/>
                  </a:solidFill>
                  <a:latin typeface="Open Sans Bold"/>
                </a:rPr>
                <a:t>FORMACIÓN ONLINE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39538" y="1715652"/>
              <a:ext cx="8425277" cy="58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48988" y="5483241"/>
            <a:ext cx="7023611" cy="1724889"/>
            <a:chOff x="0" y="0"/>
            <a:chExt cx="9364815" cy="2299852"/>
          </a:xfrm>
        </p:grpSpPr>
        <p:sp>
          <p:nvSpPr>
            <p:cNvPr id="12" name="AutoShape 12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TextBox 13">
              <a:hlinkClick r:id="rId6" action="ppaction://hlinksldjump"/>
            </p:cNvPr>
            <p:cNvSpPr txBox="1"/>
            <p:nvPr/>
          </p:nvSpPr>
          <p:spPr>
            <a:xfrm>
              <a:off x="902419" y="0"/>
              <a:ext cx="8425277" cy="1286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spc="54" dirty="0">
                  <a:solidFill>
                    <a:srgbClr val="182D4D"/>
                  </a:solidFill>
                  <a:latin typeface="Open Sans Bold"/>
                </a:rPr>
                <a:t>FORMACIÓN PRESENCIAL A MEDIDA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9538" y="1715652"/>
              <a:ext cx="8425277" cy="58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31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7" name="Flecha curvada hacia la izquierda 16">
            <a:hlinkClick r:id="rId7" action="ppaction://hlinksldjump"/>
            <a:extLst>
              <a:ext uri="{FF2B5EF4-FFF2-40B4-BE49-F238E27FC236}">
                <a16:creationId xmlns:a16="http://schemas.microsoft.com/office/drawing/2014/main" id="{5A7B4F84-7F0A-BF4F-88D6-E9E5184FA23D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771702" y="0"/>
            <a:ext cx="15516298" cy="103359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56414" y="1413436"/>
            <a:ext cx="1097517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Idiomas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26001" y="6584281"/>
            <a:ext cx="9692022" cy="2386138"/>
            <a:chOff x="0" y="0"/>
            <a:chExt cx="3596629" cy="8854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96629" cy="885476"/>
            </a:xfrm>
            <a:custGeom>
              <a:avLst/>
              <a:gdLst/>
              <a:ahLst/>
              <a:cxnLst/>
              <a:rect l="l" t="t" r="r" b="b"/>
              <a:pathLst>
                <a:path w="3596629" h="885476">
                  <a:moveTo>
                    <a:pt x="3472169" y="885476"/>
                  </a:moveTo>
                  <a:lnTo>
                    <a:pt x="124460" y="885476"/>
                  </a:lnTo>
                  <a:cubicBezTo>
                    <a:pt x="55880" y="885476"/>
                    <a:pt x="0" y="829596"/>
                    <a:pt x="0" y="7610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2169" y="0"/>
                  </a:lnTo>
                  <a:cubicBezTo>
                    <a:pt x="3540749" y="0"/>
                    <a:pt x="3596629" y="55880"/>
                    <a:pt x="3596629" y="124460"/>
                  </a:cubicBezTo>
                  <a:lnTo>
                    <a:pt x="3596629" y="761016"/>
                  </a:lnTo>
                  <a:cubicBezTo>
                    <a:pt x="3596629" y="829596"/>
                    <a:pt x="3540749" y="885476"/>
                    <a:pt x="3472169" y="8854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149064" y="6828660"/>
            <a:ext cx="8645895" cy="180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spc="32">
                <a:solidFill>
                  <a:srgbClr val="182D4D"/>
                </a:solidFill>
                <a:latin typeface="Open Sans"/>
              </a:rPr>
              <a:t>Disponemos de profesores con amplia experiencia en la enseñanza de idiomas enfocados a los negocios o a las ventas.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32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888096"/>
            <a:ext cx="7401466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Carla Pablos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442849"/>
            <a:ext cx="7827680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Licenciada en Derecho y Master en Derecho Internacional por ESADE. Certificada en Inglés por la Universidad de Cambridge (Certificate, Advance y Proficiency). Castellano, Catalán, Inglés y Francés.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Nociones básicas de Árabe y Alemán. Docente de Inglés Jurídico a directivos de empresas (Repsol, Santander)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formacion@laborde.es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33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00" y="4647433"/>
            <a:ext cx="5366689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549F8BA3-0F66-9948-8043-A4AC429DAFC3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2771702" y="66107"/>
            <a:ext cx="15516298" cy="103359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84127" y="1028700"/>
            <a:ext cx="10975173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99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Formación presencial</a:t>
            </a:r>
          </a:p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a medida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27352" y="6783642"/>
            <a:ext cx="8634380" cy="1867801"/>
            <a:chOff x="0" y="0"/>
            <a:chExt cx="3204146" cy="6931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04146" cy="693125"/>
            </a:xfrm>
            <a:custGeom>
              <a:avLst/>
              <a:gdLst/>
              <a:ahLst/>
              <a:cxnLst/>
              <a:rect l="l" t="t" r="r" b="b"/>
              <a:pathLst>
                <a:path w="3204146" h="693125">
                  <a:moveTo>
                    <a:pt x="3079686" y="693125"/>
                  </a:moveTo>
                  <a:lnTo>
                    <a:pt x="124460" y="693125"/>
                  </a:lnTo>
                  <a:cubicBezTo>
                    <a:pt x="55880" y="693125"/>
                    <a:pt x="0" y="637245"/>
                    <a:pt x="0" y="5686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79686" y="0"/>
                  </a:lnTo>
                  <a:cubicBezTo>
                    <a:pt x="3148267" y="0"/>
                    <a:pt x="3204146" y="55880"/>
                    <a:pt x="3204146" y="124460"/>
                  </a:cubicBezTo>
                  <a:lnTo>
                    <a:pt x="3204146" y="568665"/>
                  </a:lnTo>
                  <a:cubicBezTo>
                    <a:pt x="3204146" y="637245"/>
                    <a:pt x="3148267" y="693125"/>
                    <a:pt x="3079686" y="6931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113738" y="7073652"/>
            <a:ext cx="7461609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spc="32">
                <a:solidFill>
                  <a:srgbClr val="182D4D"/>
                </a:solidFill>
                <a:latin typeface="Open Sans"/>
              </a:rPr>
              <a:t>Formación personalizada diseñada a medida para vuestras necesidades.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34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2" name="Flecha curvada hacia la izquierda 11">
            <a:hlinkClick r:id="rId4" action="ppaction://hlinksldjump"/>
            <a:extLst>
              <a:ext uri="{FF2B5EF4-FFF2-40B4-BE49-F238E27FC236}">
                <a16:creationId xmlns:a16="http://schemas.microsoft.com/office/drawing/2014/main" id="{2D36D457-2626-2742-9DEE-41BAE4A3A300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2771702" y="0"/>
            <a:ext cx="15516298" cy="103359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27352" y="6464665"/>
            <a:ext cx="8634380" cy="2186778"/>
            <a:chOff x="0" y="0"/>
            <a:chExt cx="3204146" cy="8114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04146" cy="811495"/>
            </a:xfrm>
            <a:custGeom>
              <a:avLst/>
              <a:gdLst/>
              <a:ahLst/>
              <a:cxnLst/>
              <a:rect l="l" t="t" r="r" b="b"/>
              <a:pathLst>
                <a:path w="3204146" h="811495">
                  <a:moveTo>
                    <a:pt x="3079686" y="811495"/>
                  </a:moveTo>
                  <a:lnTo>
                    <a:pt x="124460" y="811495"/>
                  </a:lnTo>
                  <a:cubicBezTo>
                    <a:pt x="55880" y="811495"/>
                    <a:pt x="0" y="755615"/>
                    <a:pt x="0" y="6870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79686" y="0"/>
                  </a:lnTo>
                  <a:cubicBezTo>
                    <a:pt x="3148267" y="0"/>
                    <a:pt x="3204146" y="55880"/>
                    <a:pt x="3204146" y="124460"/>
                  </a:cubicBezTo>
                  <a:lnTo>
                    <a:pt x="3204146" y="687035"/>
                  </a:lnTo>
                  <a:cubicBezTo>
                    <a:pt x="3204146" y="755615"/>
                    <a:pt x="3148267" y="811495"/>
                    <a:pt x="3079686" y="8114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527352" y="1019175"/>
            <a:ext cx="1097517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Formación online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13738" y="6609364"/>
            <a:ext cx="7461609" cy="180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spc="32">
                <a:solidFill>
                  <a:srgbClr val="182D4D"/>
                </a:solidFill>
                <a:latin typeface="Open Sans"/>
              </a:rPr>
              <a:t>Más de 6.000 cursos e-learning adaptados a los requisitos de Fundae para ser bonificados.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35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2" name="Flecha curvada hacia la izquierda 11">
            <a:hlinkClick r:id="rId4" action="ppaction://hlinksldjump"/>
            <a:extLst>
              <a:ext uri="{FF2B5EF4-FFF2-40B4-BE49-F238E27FC236}">
                <a16:creationId xmlns:a16="http://schemas.microsoft.com/office/drawing/2014/main" id="{683D87BC-AD62-1846-B66C-B54B40B1209D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2222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t="158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747494" y="4281056"/>
            <a:ext cx="7023611" cy="1724889"/>
            <a:chOff x="0" y="0"/>
            <a:chExt cx="9364815" cy="2299852"/>
          </a:xfrm>
        </p:grpSpPr>
        <p:sp>
          <p:nvSpPr>
            <p:cNvPr id="4" name="AutoShape 4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02419" y="0"/>
              <a:ext cx="8425277" cy="64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40"/>
                </a:lnSpc>
              </a:pPr>
              <a:r>
                <a:rPr lang="en-US" sz="3200" spc="224">
                  <a:solidFill>
                    <a:srgbClr val="182D4D"/>
                  </a:solidFill>
                  <a:latin typeface="Open Sans Bold"/>
                </a:rPr>
                <a:t>LOBBYING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39538" y="1715652"/>
              <a:ext cx="8425277" cy="58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53409" y="1019175"/>
            <a:ext cx="975306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Administración Pública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36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0" name="Flecha curvada hacia la izquierda 9">
            <a:hlinkClick r:id="rId4" action="ppaction://hlinksldjump"/>
            <a:extLst>
              <a:ext uri="{FF2B5EF4-FFF2-40B4-BE49-F238E27FC236}">
                <a16:creationId xmlns:a16="http://schemas.microsoft.com/office/drawing/2014/main" id="{31912EE2-8713-AD41-8384-771DD97490B6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7884" y="1220226"/>
            <a:ext cx="1613223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spc="168">
                <a:solidFill>
                  <a:srgbClr val="FFFFFF"/>
                </a:solidFill>
                <a:latin typeface="Open Sans Bold"/>
              </a:rPr>
              <a:t>Contáctanos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57" b="657"/>
          <a:stretch>
            <a:fillRect/>
          </a:stretch>
        </p:blipFill>
        <p:spPr>
          <a:xfrm>
            <a:off x="4917353" y="2613668"/>
            <a:ext cx="8453293" cy="55950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08515" y="8919210"/>
            <a:ext cx="767096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">
                <a:solidFill>
                  <a:srgbClr val="FFFFFF"/>
                </a:solidFill>
                <a:latin typeface="Open Sans"/>
              </a:rPr>
              <a:t>laborde.es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rcRect l="17" r="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2098" y="1019175"/>
            <a:ext cx="146972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Consultoría Jurídica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03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895" t="8606" b="3449"/>
          <a:stretch>
            <a:fillRect/>
          </a:stretch>
        </p:blipFill>
        <p:spPr>
          <a:xfrm>
            <a:off x="2771702" y="0"/>
            <a:ext cx="7176504" cy="46623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17012" y="1521103"/>
            <a:ext cx="6042288" cy="1620160"/>
            <a:chOff x="0" y="0"/>
            <a:chExt cx="8056384" cy="2160213"/>
          </a:xfrm>
        </p:grpSpPr>
        <p:sp>
          <p:nvSpPr>
            <p:cNvPr id="4" name="TextBox 4">
              <a:hlinkClick r:id="rId3" action="ppaction://hlinksldjump"/>
            </p:cNvPr>
            <p:cNvSpPr txBox="1"/>
            <p:nvPr/>
          </p:nvSpPr>
          <p:spPr>
            <a:xfrm>
              <a:off x="0" y="0"/>
              <a:ext cx="8056384" cy="684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4"/>
                </a:lnSpc>
              </a:pPr>
              <a:r>
                <a:rPr lang="en-US" sz="3378" spc="337" dirty="0">
                  <a:solidFill>
                    <a:srgbClr val="FFFFFF"/>
                  </a:solidFill>
                  <a:latin typeface="Open Sans Bold"/>
                </a:rPr>
                <a:t>  SOCIO-LABORAL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11092"/>
              <a:ext cx="8056384" cy="114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PLANES DE IGUALDAD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PREVENCION DE RIESGOS LABORALES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68472" y="6734865"/>
            <a:ext cx="6679734" cy="2523435"/>
            <a:chOff x="0" y="0"/>
            <a:chExt cx="8906312" cy="3364580"/>
          </a:xfrm>
        </p:grpSpPr>
        <p:sp>
          <p:nvSpPr>
            <p:cNvPr id="7" name="TextBox 7">
              <a:hlinkClick r:id="rId4" action="ppaction://hlinksldjump"/>
            </p:cNvPr>
            <p:cNvSpPr txBox="1"/>
            <p:nvPr/>
          </p:nvSpPr>
          <p:spPr>
            <a:xfrm>
              <a:off x="0" y="0"/>
              <a:ext cx="8906312" cy="684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4"/>
                </a:lnSpc>
              </a:pPr>
              <a:r>
                <a:rPr lang="en-US" sz="3378" spc="337" dirty="0">
                  <a:solidFill>
                    <a:srgbClr val="FFFFFF"/>
                  </a:solidFill>
                  <a:latin typeface="Open Sans Bold"/>
                </a:rPr>
                <a:t>  JURÍDICO-ECONÓMICO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11092"/>
              <a:ext cx="8906312" cy="2353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PREVENCIÓN DE BLANQUEO DE CAPITALES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INTERNACIONAL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COMPLIANCE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spc="24">
                  <a:solidFill>
                    <a:srgbClr val="FFFFFF"/>
                  </a:solidFill>
                  <a:latin typeface="Open Sans"/>
                </a:rPr>
                <a:t>AUDIOVISUAL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717" t="10097" r="4783" b="6333"/>
          <a:stretch>
            <a:fillRect/>
          </a:stretch>
        </p:blipFill>
        <p:spPr>
          <a:xfrm>
            <a:off x="11217012" y="5822431"/>
            <a:ext cx="7070988" cy="44645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85392" y="571500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04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6" name="Flecha curvada hacia la izquierda 15">
            <a:hlinkClick r:id="rId7" action="ppaction://hlinksldjump"/>
            <a:extLst>
              <a:ext uri="{FF2B5EF4-FFF2-40B4-BE49-F238E27FC236}">
                <a16:creationId xmlns:a16="http://schemas.microsoft.com/office/drawing/2014/main" id="{67D0311F-E505-9C47-854E-7F27ECF38A10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40248" r="41833"/>
          <a:stretch>
            <a:fillRect/>
          </a:stretch>
        </p:blipFill>
        <p:spPr>
          <a:xfrm>
            <a:off x="0" y="0"/>
            <a:ext cx="2771702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771702" y="0"/>
            <a:ext cx="15954448" cy="2971800"/>
          </a:xfrm>
          <a:prstGeom prst="rect">
            <a:avLst/>
          </a:prstGeom>
          <a:solidFill>
            <a:srgbClr val="2A3549"/>
          </a:solidFill>
        </p:spPr>
      </p:sp>
      <p:sp>
        <p:nvSpPr>
          <p:cNvPr id="4" name="TextBox 4"/>
          <p:cNvSpPr txBox="1"/>
          <p:nvPr/>
        </p:nvSpPr>
        <p:spPr>
          <a:xfrm>
            <a:off x="2771702" y="873442"/>
            <a:ext cx="14991272" cy="11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520"/>
              </a:lnSpc>
            </a:pPr>
            <a:r>
              <a:rPr lang="en-US" sz="7000" spc="70">
                <a:solidFill>
                  <a:srgbClr val="FFFFFF"/>
                </a:solidFill>
                <a:latin typeface="Open Sans Bold"/>
              </a:rPr>
              <a:t>Socio-Laboral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237120" y="4660283"/>
            <a:ext cx="6995772" cy="577850"/>
            <a:chOff x="0" y="0"/>
            <a:chExt cx="9327696" cy="770467"/>
          </a:xfrm>
        </p:grpSpPr>
        <p:sp>
          <p:nvSpPr>
            <p:cNvPr id="6" name="AutoShape 6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>
              <a:hlinkClick r:id="rId3" action="ppaction://hlinksldjump"/>
            </p:cNvPr>
            <p:cNvSpPr txBox="1"/>
            <p:nvPr/>
          </p:nvSpPr>
          <p:spPr>
            <a:xfrm>
              <a:off x="902419" y="0"/>
              <a:ext cx="8425277" cy="770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380" dirty="0">
                  <a:solidFill>
                    <a:srgbClr val="182D4D"/>
                  </a:solidFill>
                  <a:latin typeface="Open Sans Bold"/>
                </a:rPr>
                <a:t>PLANES DE IGUALDAD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37120" y="7076211"/>
            <a:ext cx="7023611" cy="1724889"/>
            <a:chOff x="0" y="0"/>
            <a:chExt cx="9364815" cy="2299852"/>
          </a:xfrm>
        </p:grpSpPr>
        <p:sp>
          <p:nvSpPr>
            <p:cNvPr id="9" name="AutoShape 9"/>
            <p:cNvSpPr/>
            <p:nvPr/>
          </p:nvSpPr>
          <p:spPr>
            <a:xfrm>
              <a:off x="0" y="203200"/>
              <a:ext cx="406400" cy="3556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0" name="TextBox 10">
              <a:hlinkClick r:id="rId4" action="ppaction://hlinksldjump"/>
            </p:cNvPr>
            <p:cNvSpPr txBox="1"/>
            <p:nvPr/>
          </p:nvSpPr>
          <p:spPr>
            <a:xfrm>
              <a:off x="902419" y="0"/>
              <a:ext cx="8425277" cy="1540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380" dirty="0">
                  <a:solidFill>
                    <a:srgbClr val="182D4D"/>
                  </a:solidFill>
                  <a:latin typeface="Open Sans Bold"/>
                </a:rPr>
                <a:t>PREVENCIÓN RIESGOS LABORALES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39538" y="1715652"/>
              <a:ext cx="8425277" cy="58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5" name="Flecha curvada hacia la izquierda 14">
            <a:hlinkClick r:id="rId6" action="ppaction://hlinksldjump"/>
            <a:extLst>
              <a:ext uri="{FF2B5EF4-FFF2-40B4-BE49-F238E27FC236}">
                <a16:creationId xmlns:a16="http://schemas.microsoft.com/office/drawing/2014/main" id="{2F00CB9D-F3E3-B043-95AC-BFC5241962E0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771702" y="0"/>
            <a:ext cx="15516298" cy="103474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80606" y="1200995"/>
            <a:ext cx="7806890" cy="417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spc="21">
                <a:solidFill>
                  <a:srgbClr val="182D4D"/>
                </a:solidFill>
                <a:latin typeface="Open Sans"/>
              </a:rPr>
              <a:t>Tras las modificaciones normativas realizadas por el Real Decreto ley 6/2019, de 1 de marzo, de medidas urgentes para garantía de la igualdad de trato y de oportunidades entre mujeres y hombres en el empleo y la ocupación, sobre el  art. 45 de la LOI, se ha producido una ampliación generalizada en la obligación de implantación de un P.I a las empresas con más de 50 trabajadores -dentro de un periodo transitorio de tres años a contar desde el 7 de marzo de 2019- frente a las de más de 250 fijada con anterioridad.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634984" y="1019175"/>
            <a:ext cx="762431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Planes de igualdad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4880" y="2453706"/>
            <a:ext cx="6362700" cy="1701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Javier González Fernández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74880" y="4618858"/>
            <a:ext cx="7459085" cy="33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Abogado experto en temas sociolaborales. Especialista en derecho laboral y en prevención de riesgos laborales. Técnico superior en prevención de riesgos laborales. Responsable de recursos humanos de varias organizaciones de mas de 3.000 personas.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legal@laborde.es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5050595" y="4817660"/>
            <a:ext cx="6194788" cy="651680"/>
            <a:chOff x="0" y="0"/>
            <a:chExt cx="5432609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5432609" cy="69850"/>
            </a:xfrm>
            <a:custGeom>
              <a:avLst/>
              <a:gdLst/>
              <a:ahLst/>
              <a:cxnLst/>
              <a:rect l="l" t="t" r="r" b="b"/>
              <a:pathLst>
                <a:path w="5432609" h="69850">
                  <a:moveTo>
                    <a:pt x="514177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32609" y="69850"/>
                  </a:lnTo>
                  <a:lnTo>
                    <a:pt x="5432609" y="0"/>
                  </a:lnTo>
                  <a:close/>
                </a:path>
              </a:pathLst>
            </a:custGeom>
            <a:solidFill>
              <a:srgbClr val="DADAD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71702" y="4647433"/>
            <a:ext cx="5376287" cy="85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Partner</a:t>
            </a:r>
          </a:p>
        </p:txBody>
      </p:sp>
      <p:sp>
        <p:nvSpPr>
          <p:cNvPr id="12" name="Flecha curvada hacia la izquierda 11">
            <a:hlinkClick r:id="rId3" action="ppaction://hlinksldjump"/>
            <a:extLst>
              <a:ext uri="{FF2B5EF4-FFF2-40B4-BE49-F238E27FC236}">
                <a16:creationId xmlns:a16="http://schemas.microsoft.com/office/drawing/2014/main" id="{64C7D620-DDB5-B044-BFF6-087437507239}"/>
              </a:ext>
            </a:extLst>
          </p:cNvPr>
          <p:cNvSpPr/>
          <p:nvPr/>
        </p:nvSpPr>
        <p:spPr>
          <a:xfrm>
            <a:off x="17536495" y="9865158"/>
            <a:ext cx="474524" cy="311669"/>
          </a:xfrm>
          <a:prstGeom prst="curvedLef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771702" cy="10287000"/>
            <a:chOff x="0" y="0"/>
            <a:chExt cx="800796" cy="297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0796" cy="2972106"/>
            </a:xfrm>
            <a:custGeom>
              <a:avLst/>
              <a:gdLst/>
              <a:ahLst/>
              <a:cxnLst/>
              <a:rect l="l" t="t" r="r" b="b"/>
              <a:pathLst>
                <a:path w="800796" h="2972106">
                  <a:moveTo>
                    <a:pt x="0" y="0"/>
                  </a:moveTo>
                  <a:lnTo>
                    <a:pt x="800796" y="0"/>
                  </a:lnTo>
                  <a:lnTo>
                    <a:pt x="800796" y="2972106"/>
                  </a:lnTo>
                  <a:lnTo>
                    <a:pt x="0" y="297210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243" y="8651443"/>
            <a:ext cx="1743217" cy="1213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2999"/>
          </a:blip>
          <a:srcRect/>
          <a:stretch>
            <a:fillRect/>
          </a:stretch>
        </p:blipFill>
        <p:spPr>
          <a:xfrm>
            <a:off x="2771702" y="0"/>
            <a:ext cx="15516298" cy="103280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026573" y="1019175"/>
            <a:ext cx="9232727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210">
                <a:solidFill>
                  <a:srgbClr val="182D4D"/>
                </a:solidFill>
                <a:latin typeface="Open Sans Bold"/>
              </a:rPr>
              <a:t>Prevención de Riesgos Laborales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6640" y="6847408"/>
            <a:ext cx="8007942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24">
                <a:solidFill>
                  <a:srgbClr val="182D4D"/>
                </a:solidFill>
                <a:latin typeface="Open Sans"/>
              </a:rPr>
              <a:t>Ley 31/1995 de 8 de noviembre y Real Decreto 39/1997 de 17 de enero, por el que se aprueba trabajador-lesionado prevención riesgos laborales el Reglamento de los Servicios de Prevención.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816" y="500297"/>
            <a:ext cx="587884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08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2433443" y="4472022"/>
            <a:ext cx="6336403" cy="23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320">
                <a:solidFill>
                  <a:srgbClr val="000000"/>
                </a:solidFill>
                <a:latin typeface="Open Sans"/>
              </a:rPr>
              <a:t>PORTFOLIO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1288</Words>
  <Application>Microsoft Macintosh PowerPoint</Application>
  <PresentationFormat>Personalizado</PresentationFormat>
  <Paragraphs>284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Arimo</vt:lpstr>
      <vt:lpstr>Open Sans Bold</vt:lpstr>
      <vt:lpstr>Open Sans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LABORDE - portfolio 2020</dc:title>
  <dc:creator>Sandra</dc:creator>
  <cp:lastModifiedBy>Enrique Reyes Jensen</cp:lastModifiedBy>
  <cp:revision>5</cp:revision>
  <dcterms:created xsi:type="dcterms:W3CDTF">2006-08-16T00:00:00Z</dcterms:created>
  <dcterms:modified xsi:type="dcterms:W3CDTF">2020-10-15T08:33:38Z</dcterms:modified>
  <dc:identifier>DAD9WKZwPHk</dc:identifier>
</cp:coreProperties>
</file>